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8" r:id="rId2"/>
    <p:sldId id="259" r:id="rId3"/>
    <p:sldId id="260" r:id="rId4"/>
    <p:sldId id="261" r:id="rId5"/>
    <p:sldId id="262" r:id="rId6"/>
    <p:sldId id="263" r:id="rId7"/>
    <p:sldId id="264" r:id="rId8"/>
    <p:sldId id="266" r:id="rId9"/>
    <p:sldId id="267" r:id="rId10"/>
    <p:sldId id="268" r:id="rId11"/>
    <p:sldId id="269" r:id="rId12"/>
    <p:sldId id="270" r:id="rId13"/>
    <p:sldId id="271" r:id="rId14"/>
    <p:sldId id="272" r:id="rId15"/>
    <p:sldId id="273"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959" autoAdjust="0"/>
    <p:restoredTop sz="94660"/>
  </p:normalViewPr>
  <p:slideViewPr>
    <p:cSldViewPr snapToGrid="0">
      <p:cViewPr varScale="1">
        <p:scale>
          <a:sx n="74" d="100"/>
          <a:sy n="74" d="100"/>
        </p:scale>
        <p:origin x="300" y="60"/>
      </p:cViewPr>
      <p:guideLst/>
    </p:cSldViewPr>
  </p:slideViewPr>
  <p:notesTextViewPr>
    <p:cViewPr>
      <p:scale>
        <a:sx n="1" d="1"/>
        <a:sy n="1" d="1"/>
      </p:scale>
      <p:origin x="0" y="0"/>
    </p:cViewPr>
  </p:notesTextViewPr>
  <p:sorterViewPr>
    <p:cViewPr varScale="1">
      <p:scale>
        <a:sx n="100" d="100"/>
        <a:sy n="100" d="100"/>
      </p:scale>
      <p:origin x="0" y="-10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C536A-B5F7-43E8-A8EC-0E38B69B4A5E}" type="datetimeFigureOut">
              <a:rPr lang="en-US" smtClean="0"/>
              <a:t>8/11/2016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F7A8B-7439-4B88-AF8F-5EB8B8E40E31}" type="slidenum">
              <a:rPr lang="en-US" smtClean="0"/>
              <a:t>‹#›</a:t>
            </a:fld>
            <a:endParaRPr lang="en-US"/>
          </a:p>
        </p:txBody>
      </p:sp>
    </p:spTree>
    <p:extLst>
      <p:ext uri="{BB962C8B-B14F-4D97-AF65-F5344CB8AC3E}">
        <p14:creationId xmlns:p14="http://schemas.microsoft.com/office/powerpoint/2010/main" val="207431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Students only need to write what is </a:t>
            </a:r>
            <a:r>
              <a:rPr lang="en-US" altLang="en-US" u="sng" smtClean="0"/>
              <a:t>UNDERLINED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269AC3ED-F1D4-4A99-A159-B3185892338D}" type="slidenum">
              <a:rPr lang="en-US" altLang="en-US" smtClean="0"/>
              <a:pPr/>
              <a:t>1</a:t>
            </a:fld>
            <a:endParaRPr lang="en-US" altLang="en-US" smtClean="0"/>
          </a:p>
        </p:txBody>
      </p:sp>
    </p:spTree>
    <p:extLst>
      <p:ext uri="{BB962C8B-B14F-4D97-AF65-F5344CB8AC3E}">
        <p14:creationId xmlns:p14="http://schemas.microsoft.com/office/powerpoint/2010/main" val="1720609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Explain the purpose of the control group in an experiment; it’s used to COMPARE &amp; VERIFY</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C2022D16-3890-45A8-8BE0-D2313469D58A}" type="slidenum">
              <a:rPr lang="en-US" altLang="en-US" smtClean="0"/>
              <a:pPr/>
              <a:t>25</a:t>
            </a:fld>
            <a:endParaRPr lang="en-US" altLang="en-US" smtClean="0"/>
          </a:p>
        </p:txBody>
      </p:sp>
    </p:spTree>
    <p:extLst>
      <p:ext uri="{BB962C8B-B14F-4D97-AF65-F5344CB8AC3E}">
        <p14:creationId xmlns:p14="http://schemas.microsoft.com/office/powerpoint/2010/main" val="31768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Practice questions; ask the class as a whole if they are causal or descriptive; explain WHY each one is Causal or Descriptive</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21BEDBA-1976-43DA-B498-78D0F60E6A2E}" type="slidenum">
              <a:rPr lang="en-US" altLang="en-US" smtClean="0"/>
              <a:pPr/>
              <a:t>4</a:t>
            </a:fld>
            <a:endParaRPr lang="en-US" altLang="en-US" smtClean="0"/>
          </a:p>
        </p:txBody>
      </p:sp>
    </p:spTree>
    <p:extLst>
      <p:ext uri="{BB962C8B-B14F-4D97-AF65-F5344CB8AC3E}">
        <p14:creationId xmlns:p14="http://schemas.microsoft.com/office/powerpoint/2010/main" val="266887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Ask the class to answer this question &amp; share their answers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848C3222-9619-4DDE-A57F-7BF3D3A95CA3}" type="slidenum">
              <a:rPr lang="en-US" altLang="en-US" smtClean="0"/>
              <a:pPr/>
              <a:t>11</a:t>
            </a:fld>
            <a:endParaRPr lang="en-US" altLang="en-US" smtClean="0"/>
          </a:p>
        </p:txBody>
      </p:sp>
    </p:spTree>
    <p:extLst>
      <p:ext uri="{BB962C8B-B14F-4D97-AF65-F5344CB8AC3E}">
        <p14:creationId xmlns:p14="http://schemas.microsoft.com/office/powerpoint/2010/main" val="395460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Explain the picture and how the FERTILIZER is the I.V.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9A8A1BED-E006-4D18-9F01-23F64FCE0840}" type="slidenum">
              <a:rPr lang="en-US" altLang="en-US" smtClean="0"/>
              <a:pPr/>
              <a:t>19</a:t>
            </a:fld>
            <a:endParaRPr lang="en-US" altLang="en-US" smtClean="0"/>
          </a:p>
        </p:txBody>
      </p:sp>
    </p:spTree>
    <p:extLst>
      <p:ext uri="{BB962C8B-B14F-4D97-AF65-F5344CB8AC3E}">
        <p14:creationId xmlns:p14="http://schemas.microsoft.com/office/powerpoint/2010/main" val="152969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Call on a student to answer the I.V.; call on another student for the D.V.</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79F075B1-64FD-4C08-9A25-052BF73F7362}" type="slidenum">
              <a:rPr lang="en-US" altLang="en-US" smtClean="0"/>
              <a:pPr/>
              <a:t>20</a:t>
            </a:fld>
            <a:endParaRPr lang="en-US" altLang="en-US" smtClean="0"/>
          </a:p>
        </p:txBody>
      </p:sp>
    </p:spTree>
    <p:extLst>
      <p:ext uri="{BB962C8B-B14F-4D97-AF65-F5344CB8AC3E}">
        <p14:creationId xmlns:p14="http://schemas.microsoft.com/office/powerpoint/2010/main" val="382889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Give 1 post-it per table / pair, put answer under appropriate answer</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B0E9E15D-7C25-43F9-8467-102C285C884C}" type="slidenum">
              <a:rPr lang="en-US" altLang="en-US" smtClean="0"/>
              <a:pPr/>
              <a:t>21</a:t>
            </a:fld>
            <a:endParaRPr lang="en-US" altLang="en-US" smtClean="0"/>
          </a:p>
        </p:txBody>
      </p:sp>
    </p:spTree>
    <p:extLst>
      <p:ext uri="{BB962C8B-B14F-4D97-AF65-F5344CB8AC3E}">
        <p14:creationId xmlns:p14="http://schemas.microsoft.com/office/powerpoint/2010/main" val="843556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Give 1 post-it per table / pair, put answer under appropriate answer</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34CCC6B-B6DC-462F-99B5-610A2C655501}" type="slidenum">
              <a:rPr lang="en-US" altLang="en-US" smtClean="0"/>
              <a:pPr/>
              <a:t>22</a:t>
            </a:fld>
            <a:endParaRPr lang="en-US" altLang="en-US" smtClean="0"/>
          </a:p>
        </p:txBody>
      </p:sp>
    </p:spTree>
    <p:extLst>
      <p:ext uri="{BB962C8B-B14F-4D97-AF65-F5344CB8AC3E}">
        <p14:creationId xmlns:p14="http://schemas.microsoft.com/office/powerpoint/2010/main" val="131506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Ask students to share possible constant; write these on the board, then show the possible answers…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C9FB3CD-0CE3-49D7-9F56-63967FBB188E}" type="slidenum">
              <a:rPr lang="en-US" altLang="en-US" smtClean="0"/>
              <a:pPr/>
              <a:t>23</a:t>
            </a:fld>
            <a:endParaRPr lang="en-US" altLang="en-US" smtClean="0"/>
          </a:p>
        </p:txBody>
      </p:sp>
    </p:spTree>
    <p:extLst>
      <p:ext uri="{BB962C8B-B14F-4D97-AF65-F5344CB8AC3E}">
        <p14:creationId xmlns:p14="http://schemas.microsoft.com/office/powerpoint/2010/main" val="176679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“White boards”</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A8626491-AD3F-482C-9526-3F5CFE825A46}" type="slidenum">
              <a:rPr lang="en-US" altLang="en-US" smtClean="0"/>
              <a:pPr/>
              <a:t>24</a:t>
            </a:fld>
            <a:endParaRPr lang="en-US" altLang="en-US" smtClean="0"/>
          </a:p>
        </p:txBody>
      </p:sp>
    </p:spTree>
    <p:extLst>
      <p:ext uri="{BB962C8B-B14F-4D97-AF65-F5344CB8AC3E}">
        <p14:creationId xmlns:p14="http://schemas.microsoft.com/office/powerpoint/2010/main" val="271138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AFEFB7-8E55-423F-BF40-DBC7197F643D}"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6F043-02A6-443B-8C18-FB7D1DDC6A01}" type="slidenum">
              <a:rPr lang="en-US" smtClean="0"/>
              <a:t>‹#›</a:t>
            </a:fld>
            <a:endParaRPr lang="en-US"/>
          </a:p>
        </p:txBody>
      </p:sp>
    </p:spTree>
    <p:extLst>
      <p:ext uri="{BB962C8B-B14F-4D97-AF65-F5344CB8AC3E}">
        <p14:creationId xmlns:p14="http://schemas.microsoft.com/office/powerpoint/2010/main" val="1128348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FEFB7-8E55-423F-BF40-DBC7197F643D}"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6F043-02A6-443B-8C18-FB7D1DDC6A01}" type="slidenum">
              <a:rPr lang="en-US" smtClean="0"/>
              <a:t>‹#›</a:t>
            </a:fld>
            <a:endParaRPr lang="en-US"/>
          </a:p>
        </p:txBody>
      </p:sp>
    </p:spTree>
    <p:extLst>
      <p:ext uri="{BB962C8B-B14F-4D97-AF65-F5344CB8AC3E}">
        <p14:creationId xmlns:p14="http://schemas.microsoft.com/office/powerpoint/2010/main" val="415626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FEFB7-8E55-423F-BF40-DBC7197F643D}"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6F043-02A6-443B-8C18-FB7D1DDC6A01}" type="slidenum">
              <a:rPr lang="en-US" smtClean="0"/>
              <a:t>‹#›</a:t>
            </a:fld>
            <a:endParaRPr lang="en-US"/>
          </a:p>
        </p:txBody>
      </p:sp>
    </p:spTree>
    <p:extLst>
      <p:ext uri="{BB962C8B-B14F-4D97-AF65-F5344CB8AC3E}">
        <p14:creationId xmlns:p14="http://schemas.microsoft.com/office/powerpoint/2010/main" val="372632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AFEFB7-8E55-423F-BF40-DBC7197F643D}"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6F043-02A6-443B-8C18-FB7D1DDC6A01}" type="slidenum">
              <a:rPr lang="en-US" smtClean="0"/>
              <a:t>‹#›</a:t>
            </a:fld>
            <a:endParaRPr lang="en-US"/>
          </a:p>
        </p:txBody>
      </p:sp>
    </p:spTree>
    <p:extLst>
      <p:ext uri="{BB962C8B-B14F-4D97-AF65-F5344CB8AC3E}">
        <p14:creationId xmlns:p14="http://schemas.microsoft.com/office/powerpoint/2010/main" val="21450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FEFB7-8E55-423F-BF40-DBC7197F643D}" type="datetimeFigureOut">
              <a:rPr lang="en-US" smtClean="0"/>
              <a:t>8/11/2016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56F043-02A6-443B-8C18-FB7D1DDC6A01}" type="slidenum">
              <a:rPr lang="en-US" smtClean="0"/>
              <a:t>‹#›</a:t>
            </a:fld>
            <a:endParaRPr lang="en-US"/>
          </a:p>
        </p:txBody>
      </p:sp>
    </p:spTree>
    <p:extLst>
      <p:ext uri="{BB962C8B-B14F-4D97-AF65-F5344CB8AC3E}">
        <p14:creationId xmlns:p14="http://schemas.microsoft.com/office/powerpoint/2010/main" val="4225372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AFEFB7-8E55-423F-BF40-DBC7197F643D}"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6F043-02A6-443B-8C18-FB7D1DDC6A01}" type="slidenum">
              <a:rPr lang="en-US" smtClean="0"/>
              <a:t>‹#›</a:t>
            </a:fld>
            <a:endParaRPr lang="en-US"/>
          </a:p>
        </p:txBody>
      </p:sp>
    </p:spTree>
    <p:extLst>
      <p:ext uri="{BB962C8B-B14F-4D97-AF65-F5344CB8AC3E}">
        <p14:creationId xmlns:p14="http://schemas.microsoft.com/office/powerpoint/2010/main" val="188916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AFEFB7-8E55-423F-BF40-DBC7197F643D}" type="datetimeFigureOut">
              <a:rPr lang="en-US" smtClean="0"/>
              <a:t>8/11/2016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56F043-02A6-443B-8C18-FB7D1DDC6A01}" type="slidenum">
              <a:rPr lang="en-US" smtClean="0"/>
              <a:t>‹#›</a:t>
            </a:fld>
            <a:endParaRPr lang="en-US"/>
          </a:p>
        </p:txBody>
      </p:sp>
    </p:spTree>
    <p:extLst>
      <p:ext uri="{BB962C8B-B14F-4D97-AF65-F5344CB8AC3E}">
        <p14:creationId xmlns:p14="http://schemas.microsoft.com/office/powerpoint/2010/main" val="141702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AFEFB7-8E55-423F-BF40-DBC7197F643D}" type="datetimeFigureOut">
              <a:rPr lang="en-US" smtClean="0"/>
              <a:t>8/11/2016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56F043-02A6-443B-8C18-FB7D1DDC6A01}" type="slidenum">
              <a:rPr lang="en-US" smtClean="0"/>
              <a:t>‹#›</a:t>
            </a:fld>
            <a:endParaRPr lang="en-US"/>
          </a:p>
        </p:txBody>
      </p:sp>
    </p:spTree>
    <p:extLst>
      <p:ext uri="{BB962C8B-B14F-4D97-AF65-F5344CB8AC3E}">
        <p14:creationId xmlns:p14="http://schemas.microsoft.com/office/powerpoint/2010/main" val="409336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FEFB7-8E55-423F-BF40-DBC7197F643D}" type="datetimeFigureOut">
              <a:rPr lang="en-US" smtClean="0"/>
              <a:t>8/11/2016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56F043-02A6-443B-8C18-FB7D1DDC6A01}" type="slidenum">
              <a:rPr lang="en-US" smtClean="0"/>
              <a:t>‹#›</a:t>
            </a:fld>
            <a:endParaRPr lang="en-US"/>
          </a:p>
        </p:txBody>
      </p:sp>
    </p:spTree>
    <p:extLst>
      <p:ext uri="{BB962C8B-B14F-4D97-AF65-F5344CB8AC3E}">
        <p14:creationId xmlns:p14="http://schemas.microsoft.com/office/powerpoint/2010/main" val="25537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FEFB7-8E55-423F-BF40-DBC7197F643D}"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6F043-02A6-443B-8C18-FB7D1DDC6A01}" type="slidenum">
              <a:rPr lang="en-US" smtClean="0"/>
              <a:t>‹#›</a:t>
            </a:fld>
            <a:endParaRPr lang="en-US"/>
          </a:p>
        </p:txBody>
      </p:sp>
    </p:spTree>
    <p:extLst>
      <p:ext uri="{BB962C8B-B14F-4D97-AF65-F5344CB8AC3E}">
        <p14:creationId xmlns:p14="http://schemas.microsoft.com/office/powerpoint/2010/main" val="213831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FEFB7-8E55-423F-BF40-DBC7197F643D}" type="datetimeFigureOut">
              <a:rPr lang="en-US" smtClean="0"/>
              <a:t>8/11/2016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56F043-02A6-443B-8C18-FB7D1DDC6A01}" type="slidenum">
              <a:rPr lang="en-US" smtClean="0"/>
              <a:t>‹#›</a:t>
            </a:fld>
            <a:endParaRPr lang="en-US"/>
          </a:p>
        </p:txBody>
      </p:sp>
    </p:spTree>
    <p:extLst>
      <p:ext uri="{BB962C8B-B14F-4D97-AF65-F5344CB8AC3E}">
        <p14:creationId xmlns:p14="http://schemas.microsoft.com/office/powerpoint/2010/main" val="108629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FEFB7-8E55-423F-BF40-DBC7197F643D}" type="datetimeFigureOut">
              <a:rPr lang="en-US" smtClean="0"/>
              <a:t>8/11/2016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6F043-02A6-443B-8C18-FB7D1DDC6A01}" type="slidenum">
              <a:rPr lang="en-US" smtClean="0"/>
              <a:t>‹#›</a:t>
            </a:fld>
            <a:endParaRPr lang="en-US"/>
          </a:p>
        </p:txBody>
      </p:sp>
    </p:spTree>
    <p:extLst>
      <p:ext uri="{BB962C8B-B14F-4D97-AF65-F5344CB8AC3E}">
        <p14:creationId xmlns:p14="http://schemas.microsoft.com/office/powerpoint/2010/main" val="3961276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hypothesis+statement&amp;source=images&amp;cd=&amp;cad=rja&amp;docid=h6dywr3UXlIX4M&amp;tbnid=MgFDnyfY2nONNM:&amp;ved=0CAUQjRw&amp;url=http://smalallah.com/research/&amp;ei=GqjxUaL_AsSXrAG374GIDQ&amp;bvm=bv.49784469,d.aWM&amp;psig=AFQjCNF_QqafTRqyidVQu4iL3qUa6ETgnA&amp;ust=137487810355070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variables%20foldable&amp;source=images&amp;cd=&amp;cad=rja&amp;uact=8&amp;docid=_4zFrGObNuJuWM&amp;tbnid=MAvlOctREdoOuM:&amp;ved=0CAUQjRw&amp;url=http://theinspiredclassroom.blogspot.com/2012/01/scientific-method-foldable.html&amp;ei=EzPYU9jMO-rJigKN1IGwDQ&amp;bvm=bv.71778758,d.cGE&amp;psig=AFQjCNHRImPejyxHojnPhSthQV9oMZo3QA&amp;ust=140676410027343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com/url?sa=i&amp;rct=j&amp;q=spongebob&amp;source=images&amp;cd=&amp;cad=rja&amp;uact=8&amp;docid=xf47eA5YmpxrQM&amp;tbnid=UKq0Ae5y4C3r9M:&amp;ved=0CAUQjRw&amp;url=http://en.wikipedia.org/wiki/SpongeBob_SquarePants&amp;ei=iDLYU4emCa_MigKdg4HACA&amp;bvm=bv.71778758,d.cGE&amp;psig=AFQjCNHlnHr_l4svRZ4E2jxJuQbKRz5SeQ&amp;ust=140676403514727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26"/>
          <p:cNvSpPr>
            <a:spLocks noGrp="1" noChangeArrowheads="1"/>
          </p:cNvSpPr>
          <p:nvPr>
            <p:ph type="ctrTitle"/>
          </p:nvPr>
        </p:nvSpPr>
        <p:spPr>
          <a:xfrm>
            <a:off x="1066800" y="609600"/>
            <a:ext cx="7086600" cy="838200"/>
          </a:xfrm>
        </p:spPr>
        <p:txBody>
          <a:bodyPr>
            <a:normAutofit fontScale="90000"/>
          </a:bodyPr>
          <a:lstStyle/>
          <a:p>
            <a:pPr eaLnBrk="1" fontAlgn="auto" hangingPunct="1">
              <a:spcAft>
                <a:spcPts val="0"/>
              </a:spcAft>
              <a:defRPr/>
            </a:pPr>
            <a:r>
              <a:rPr lang="en-US" u="sng" dirty="0" smtClean="0">
                <a:solidFill>
                  <a:schemeClr val="accent2"/>
                </a:solidFill>
              </a:rPr>
              <a:t>Scientific Method</a:t>
            </a:r>
          </a:p>
        </p:txBody>
      </p:sp>
      <p:sp>
        <p:nvSpPr>
          <p:cNvPr id="14339" name="TextBox 4"/>
          <p:cNvSpPr txBox="1">
            <a:spLocks noChangeArrowheads="1"/>
          </p:cNvSpPr>
          <p:nvPr/>
        </p:nvSpPr>
        <p:spPr bwMode="auto">
          <a:xfrm>
            <a:off x="7162800" y="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800">
                <a:solidFill>
                  <a:schemeClr val="tx1"/>
                </a:solidFill>
                <a:latin typeface="Comic Sans MS" panose="030F0702030302020204" pitchFamily="66" charset="0"/>
              </a:rPr>
              <a:t>       Q1 Wk2 D2</a:t>
            </a:r>
          </a:p>
        </p:txBody>
      </p:sp>
      <p:pic>
        <p:nvPicPr>
          <p:cNvPr id="14340" name="Picture 1029" descr="http://technotraining.wikispaces.com/file/view/scientific_method_comic.gif/245815707/scientific_method_com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00200"/>
            <a:ext cx="357187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6"/>
          <p:cNvSpPr txBox="1">
            <a:spLocks noChangeArrowheads="1"/>
          </p:cNvSpPr>
          <p:nvPr/>
        </p:nvSpPr>
        <p:spPr bwMode="auto">
          <a:xfrm>
            <a:off x="381000" y="5181600"/>
            <a:ext cx="838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400" b="1">
                <a:solidFill>
                  <a:schemeClr val="tx1"/>
                </a:solidFill>
                <a:latin typeface="Comic Sans MS" panose="030F0702030302020204" pitchFamily="66" charset="0"/>
              </a:rPr>
              <a:t>Concept 1: </a:t>
            </a:r>
            <a:r>
              <a:rPr lang="en-US" altLang="en-US" sz="1400">
                <a:solidFill>
                  <a:schemeClr val="tx1"/>
                </a:solidFill>
                <a:latin typeface="Comic Sans MS" panose="030F0702030302020204" pitchFamily="66" charset="0"/>
              </a:rPr>
              <a:t>Observations, Questions &amp; Hypothesis</a:t>
            </a:r>
          </a:p>
          <a:p>
            <a:pPr>
              <a:spcBef>
                <a:spcPct val="0"/>
              </a:spcBef>
              <a:buClrTx/>
              <a:buSzTx/>
              <a:buFontTx/>
              <a:buNone/>
            </a:pPr>
            <a:endParaRPr lang="en-US" altLang="en-US" sz="1400">
              <a:solidFill>
                <a:schemeClr val="tx1"/>
              </a:solidFill>
              <a:latin typeface="Comic Sans MS" panose="030F0702030302020204" pitchFamily="66" charset="0"/>
            </a:endParaRPr>
          </a:p>
          <a:p>
            <a:pPr>
              <a:spcBef>
                <a:spcPct val="0"/>
              </a:spcBef>
              <a:buClrTx/>
              <a:buSzTx/>
              <a:buFontTx/>
              <a:buNone/>
            </a:pPr>
            <a:r>
              <a:rPr lang="en-US" altLang="en-US" sz="1400" b="1">
                <a:solidFill>
                  <a:schemeClr val="tx1"/>
                </a:solidFill>
                <a:latin typeface="Comic Sans MS" panose="030F0702030302020204" pitchFamily="66" charset="0"/>
              </a:rPr>
              <a:t>PO1: </a:t>
            </a:r>
            <a:r>
              <a:rPr lang="en-US" altLang="en-US" sz="1400">
                <a:solidFill>
                  <a:schemeClr val="tx1"/>
                </a:solidFill>
                <a:latin typeface="Comic Sans MS" panose="030F0702030302020204" pitchFamily="66" charset="0"/>
              </a:rPr>
              <a:t>Evaluate scientific information for relevance to a given problem</a:t>
            </a:r>
          </a:p>
          <a:p>
            <a:pPr>
              <a:spcBef>
                <a:spcPct val="0"/>
              </a:spcBef>
              <a:buClrTx/>
              <a:buSzTx/>
              <a:buFontTx/>
              <a:buNone/>
            </a:pPr>
            <a:r>
              <a:rPr lang="en-US" altLang="en-US" sz="1400" b="1">
                <a:solidFill>
                  <a:schemeClr val="tx1"/>
                </a:solidFill>
                <a:latin typeface="Comic Sans MS" panose="030F0702030302020204" pitchFamily="66" charset="0"/>
              </a:rPr>
              <a:t>PO2: </a:t>
            </a:r>
            <a:r>
              <a:rPr lang="en-US" altLang="en-US" sz="1400">
                <a:solidFill>
                  <a:schemeClr val="tx1"/>
                </a:solidFill>
                <a:latin typeface="Comic Sans MS" panose="030F0702030302020204" pitchFamily="66" charset="0"/>
              </a:rPr>
              <a:t>Develop questions from observations that transition into testable hypotheses.</a:t>
            </a:r>
          </a:p>
          <a:p>
            <a:pPr>
              <a:spcBef>
                <a:spcPct val="0"/>
              </a:spcBef>
              <a:buClrTx/>
              <a:buSzTx/>
              <a:buFontTx/>
              <a:buNone/>
            </a:pPr>
            <a:r>
              <a:rPr lang="en-US" altLang="en-US" sz="1400" b="1">
                <a:solidFill>
                  <a:schemeClr val="tx1"/>
                </a:solidFill>
                <a:latin typeface="Comic Sans MS" panose="030F0702030302020204" pitchFamily="66" charset="0"/>
              </a:rPr>
              <a:t>PO3: </a:t>
            </a:r>
            <a:r>
              <a:rPr lang="en-US" altLang="en-US" sz="1400">
                <a:solidFill>
                  <a:schemeClr val="tx1"/>
                </a:solidFill>
                <a:latin typeface="Comic Sans MS" panose="030F0702030302020204" pitchFamily="66" charset="0"/>
              </a:rPr>
              <a:t>Formulate a testable hypothesis</a:t>
            </a:r>
          </a:p>
          <a:p>
            <a:pPr>
              <a:spcBef>
                <a:spcPct val="0"/>
              </a:spcBef>
              <a:buClrTx/>
              <a:buSzTx/>
              <a:buFontTx/>
              <a:buNone/>
            </a:pPr>
            <a:r>
              <a:rPr lang="en-US" altLang="en-US" sz="1400" b="1">
                <a:solidFill>
                  <a:schemeClr val="tx1"/>
                </a:solidFill>
                <a:latin typeface="Comic Sans MS" panose="030F0702030302020204" pitchFamily="66" charset="0"/>
              </a:rPr>
              <a:t>PO4: </a:t>
            </a:r>
            <a:r>
              <a:rPr lang="en-US" altLang="en-US" sz="1400">
                <a:solidFill>
                  <a:schemeClr val="tx1"/>
                </a:solidFill>
                <a:latin typeface="Comic Sans MS" panose="030F0702030302020204" pitchFamily="66" charset="0"/>
              </a:rPr>
              <a:t>Predict the outcome of an investigation based on prior evidence, probability and/or modeling (not guessing or inferring). </a:t>
            </a:r>
          </a:p>
        </p:txBody>
      </p:sp>
      <p:sp>
        <p:nvSpPr>
          <p:cNvPr id="14342" name="TextBox 7"/>
          <p:cNvSpPr txBox="1">
            <a:spLocks noChangeArrowheads="1"/>
          </p:cNvSpPr>
          <p:nvPr/>
        </p:nvSpPr>
        <p:spPr bwMode="auto">
          <a:xfrm>
            <a:off x="0" y="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800">
                <a:solidFill>
                  <a:schemeClr val="tx1"/>
                </a:solidFill>
                <a:latin typeface="Comic Sans MS" panose="030F0702030302020204" pitchFamily="66" charset="0"/>
              </a:rPr>
              <a:t>Tuesday, 7/29/14</a:t>
            </a:r>
          </a:p>
        </p:txBody>
      </p:sp>
    </p:spTree>
    <p:extLst>
      <p:ext uri="{BB962C8B-B14F-4D97-AF65-F5344CB8AC3E}">
        <p14:creationId xmlns:p14="http://schemas.microsoft.com/office/powerpoint/2010/main" val="2708694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381000" y="533400"/>
            <a:ext cx="8382000" cy="1219200"/>
          </a:xfrm>
        </p:spPr>
        <p:txBody>
          <a:bodyPr>
            <a:normAutofit fontScale="90000"/>
          </a:bodyPr>
          <a:lstStyle/>
          <a:p>
            <a:pPr eaLnBrk="1" fontAlgn="auto" hangingPunct="1">
              <a:spcAft>
                <a:spcPts val="0"/>
              </a:spcAft>
              <a:defRPr/>
            </a:pPr>
            <a:r>
              <a:rPr lang="en-US" dirty="0" smtClean="0"/>
              <a:t>Those </a:t>
            </a:r>
            <a:r>
              <a:rPr lang="en-US" i="1" dirty="0" smtClean="0"/>
              <a:t>possible explanations </a:t>
            </a:r>
            <a:r>
              <a:rPr lang="en-US" dirty="0" smtClean="0"/>
              <a:t>were….</a:t>
            </a:r>
          </a:p>
        </p:txBody>
      </p:sp>
      <p:sp>
        <p:nvSpPr>
          <p:cNvPr id="90115" name="Rectangle 3"/>
          <p:cNvSpPr>
            <a:spLocks noGrp="1" noChangeArrowheads="1"/>
          </p:cNvSpPr>
          <p:nvPr>
            <p:ph type="subTitle" idx="1"/>
          </p:nvPr>
        </p:nvSpPr>
        <p:spPr>
          <a:xfrm>
            <a:off x="1447800" y="2743200"/>
            <a:ext cx="6032500" cy="1003300"/>
          </a:xfrm>
        </p:spPr>
        <p:txBody>
          <a:bodyPr>
            <a:normAutofit/>
          </a:bodyPr>
          <a:lstStyle/>
          <a:p>
            <a:pPr eaLnBrk="1" fontAlgn="auto" hangingPunct="1">
              <a:spcAft>
                <a:spcPts val="0"/>
              </a:spcAft>
              <a:buFont typeface="Wingdings 2"/>
              <a:buNone/>
              <a:defRPr/>
            </a:pPr>
            <a:r>
              <a:rPr lang="en-US" sz="4800" dirty="0" smtClean="0"/>
              <a:t>HYPOTHESES</a:t>
            </a:r>
          </a:p>
        </p:txBody>
      </p:sp>
    </p:spTree>
    <p:extLst>
      <p:ext uri="{BB962C8B-B14F-4D97-AF65-F5344CB8AC3E}">
        <p14:creationId xmlns:p14="http://schemas.microsoft.com/office/powerpoint/2010/main" val="2130396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1371600" y="457200"/>
            <a:ext cx="6400800" cy="1676400"/>
          </a:xfrm>
        </p:spPr>
        <p:txBody>
          <a:bodyPr>
            <a:normAutofit fontScale="90000"/>
          </a:bodyPr>
          <a:lstStyle/>
          <a:p>
            <a:pPr eaLnBrk="1" fontAlgn="auto" hangingPunct="1">
              <a:spcAft>
                <a:spcPts val="0"/>
              </a:spcAft>
              <a:defRPr/>
            </a:pPr>
            <a:r>
              <a:rPr lang="en-US" dirty="0" smtClean="0"/>
              <a:t>WRITING HYPOTHESES</a:t>
            </a:r>
          </a:p>
        </p:txBody>
      </p:sp>
      <p:sp>
        <p:nvSpPr>
          <p:cNvPr id="56323" name="Rectangle 3"/>
          <p:cNvSpPr>
            <a:spLocks noGrp="1" noChangeArrowheads="1"/>
          </p:cNvSpPr>
          <p:nvPr>
            <p:ph type="subTitle" idx="1"/>
          </p:nvPr>
        </p:nvSpPr>
        <p:spPr>
          <a:xfrm>
            <a:off x="1524000" y="2971800"/>
            <a:ext cx="6032500" cy="1003300"/>
          </a:xfrm>
        </p:spPr>
        <p:txBody>
          <a:bodyPr>
            <a:normAutofit/>
          </a:bodyPr>
          <a:lstStyle/>
          <a:p>
            <a:pPr eaLnBrk="1" fontAlgn="auto" hangingPunct="1">
              <a:spcAft>
                <a:spcPts val="0"/>
              </a:spcAft>
              <a:buFont typeface="Wingdings 2"/>
              <a:buNone/>
              <a:defRPr/>
            </a:pPr>
            <a:r>
              <a:rPr lang="en-US" dirty="0" smtClean="0"/>
              <a:t>WHAT IS A HYPOTHESIS ANYWAY???</a:t>
            </a:r>
          </a:p>
        </p:txBody>
      </p:sp>
    </p:spTree>
    <p:extLst>
      <p:ext uri="{BB962C8B-B14F-4D97-AF65-F5344CB8AC3E}">
        <p14:creationId xmlns:p14="http://schemas.microsoft.com/office/powerpoint/2010/main" val="34823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subTitle" idx="1"/>
          </p:nvPr>
        </p:nvSpPr>
        <p:spPr>
          <a:xfrm>
            <a:off x="533400" y="1828800"/>
            <a:ext cx="7924800" cy="2057400"/>
          </a:xfrm>
        </p:spPr>
        <p:txBody>
          <a:bodyPr>
            <a:normAutofit/>
          </a:bodyPr>
          <a:lstStyle/>
          <a:p>
            <a:pPr eaLnBrk="1" fontAlgn="auto" hangingPunct="1">
              <a:spcAft>
                <a:spcPts val="0"/>
              </a:spcAft>
              <a:buFont typeface="Wingdings 2"/>
              <a:buNone/>
              <a:defRPr/>
            </a:pPr>
            <a:r>
              <a:rPr lang="en-US" u="sng" dirty="0" smtClean="0">
                <a:solidFill>
                  <a:srgbClr val="0000FF"/>
                </a:solidFill>
              </a:rPr>
              <a:t>A reason supporting / justifying your prediction</a:t>
            </a:r>
          </a:p>
          <a:p>
            <a:pPr eaLnBrk="1" fontAlgn="auto" hangingPunct="1">
              <a:spcAft>
                <a:spcPts val="0"/>
              </a:spcAft>
              <a:buFont typeface="Wingdings 2"/>
              <a:buNone/>
              <a:defRPr/>
            </a:pPr>
            <a:endParaRPr lang="en-US" u="sng" dirty="0" smtClean="0"/>
          </a:p>
          <a:p>
            <a:pPr eaLnBrk="1" fontAlgn="auto" hangingPunct="1">
              <a:spcAft>
                <a:spcPts val="0"/>
              </a:spcAft>
              <a:buFont typeface="Wingdings 2"/>
              <a:buNone/>
              <a:defRPr/>
            </a:pPr>
            <a:r>
              <a:rPr lang="en-US" u="sng" dirty="0" smtClean="0"/>
              <a:t>It is </a:t>
            </a:r>
            <a:r>
              <a:rPr lang="en-US" u="sng" dirty="0" smtClean="0">
                <a:solidFill>
                  <a:srgbClr val="FF0000"/>
                </a:solidFill>
              </a:rPr>
              <a:t>NOT</a:t>
            </a:r>
            <a:r>
              <a:rPr lang="en-US" u="sng" dirty="0" smtClean="0"/>
              <a:t> an educated guess!</a:t>
            </a:r>
          </a:p>
        </p:txBody>
      </p:sp>
      <p:sp>
        <p:nvSpPr>
          <p:cNvPr id="5" name="Rectangle 4"/>
          <p:cNvSpPr/>
          <p:nvPr/>
        </p:nvSpPr>
        <p:spPr>
          <a:xfrm>
            <a:off x="685800" y="381000"/>
            <a:ext cx="7620000" cy="91440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 Hypothesis is…</a:t>
            </a:r>
          </a:p>
        </p:txBody>
      </p:sp>
      <p:pic>
        <p:nvPicPr>
          <p:cNvPr id="29700" name="Picture 5" descr="http://peoplelearn.homestead.com/hypothe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962400"/>
            <a:ext cx="47434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151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685800" y="1069975"/>
            <a:ext cx="7696200" cy="606425"/>
          </a:xfrm>
        </p:spPr>
        <p:txBody>
          <a:bodyPr/>
          <a:lstStyle/>
          <a:p>
            <a:pPr marL="0" indent="0" algn="ctr" eaLnBrk="1" hangingPunct="1">
              <a:buFontTx/>
              <a:buNone/>
            </a:pPr>
            <a:r>
              <a:rPr lang="en-US" altLang="en-US" smtClean="0"/>
              <a:t>What you think will happen </a:t>
            </a:r>
          </a:p>
        </p:txBody>
      </p:sp>
      <p:sp>
        <p:nvSpPr>
          <p:cNvPr id="4" name="Rectangle 3"/>
          <p:cNvSpPr/>
          <p:nvPr/>
        </p:nvSpPr>
        <p:spPr>
          <a:xfrm>
            <a:off x="2667000" y="154577"/>
            <a:ext cx="3478837" cy="923330"/>
          </a:xfrm>
          <a:prstGeom prst="rect">
            <a:avLst/>
          </a:prstGeom>
          <a:noFill/>
        </p:spPr>
        <p:txBody>
          <a:bodyPr wrap="none">
            <a:spAutoFit/>
          </a:bodyPr>
          <a:lstStyle/>
          <a:p>
            <a:pPr algn="ctr">
              <a:defRPr/>
            </a:pPr>
            <a:r>
              <a:rPr lang="en-US" sz="5400" b="1" dirty="0">
                <a:ln w="22225">
                  <a:solidFill>
                    <a:schemeClr val="accent2"/>
                  </a:solidFill>
                  <a:prstDash val="solid"/>
                </a:ln>
                <a:solidFill>
                  <a:schemeClr val="accent2">
                    <a:lumMod val="40000"/>
                    <a:lumOff val="60000"/>
                  </a:schemeClr>
                </a:solidFill>
              </a:rPr>
              <a:t>Prediction</a:t>
            </a:r>
          </a:p>
        </p:txBody>
      </p:sp>
      <p:sp>
        <p:nvSpPr>
          <p:cNvPr id="6" name="Rectangle 5"/>
          <p:cNvSpPr/>
          <p:nvPr/>
        </p:nvSpPr>
        <p:spPr>
          <a:xfrm>
            <a:off x="505026" y="2967335"/>
            <a:ext cx="8133958" cy="2585323"/>
          </a:xfrm>
          <a:prstGeom prst="rect">
            <a:avLst/>
          </a:prstGeom>
          <a:noFill/>
        </p:spPr>
        <p:txBody>
          <a:bodyPr wrap="none">
            <a:spAutoFit/>
          </a:bodyPr>
          <a:lstStyle/>
          <a:p>
            <a:pPr algn="ctr">
              <a:defRPr/>
            </a:pP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Prediction + Hypothesis</a:t>
            </a:r>
          </a:p>
          <a:p>
            <a:pPr algn="ctr">
              <a:defRPr/>
            </a:pP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t>
            </a:r>
          </a:p>
          <a:p>
            <a:pPr algn="ctr">
              <a:defRPr/>
            </a:pP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CLAIM</a:t>
            </a:r>
          </a:p>
        </p:txBody>
      </p:sp>
    </p:spTree>
    <p:extLst>
      <p:ext uri="{BB962C8B-B14F-4D97-AF65-F5344CB8AC3E}">
        <p14:creationId xmlns:p14="http://schemas.microsoft.com/office/powerpoint/2010/main" val="3806331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98550" y="34925"/>
            <a:ext cx="6870700" cy="1600200"/>
          </a:xfrm>
        </p:spPr>
        <p:txBody>
          <a:bodyPr/>
          <a:lstStyle/>
          <a:p>
            <a:pPr eaLnBrk="1" fontAlgn="auto" hangingPunct="1">
              <a:spcAft>
                <a:spcPts val="0"/>
              </a:spcAft>
              <a:defRPr/>
            </a:pPr>
            <a:r>
              <a:rPr lang="en-US" smtClean="0">
                <a:solidFill>
                  <a:srgbClr val="FF0000"/>
                </a:solidFill>
              </a:rPr>
              <a:t>Let’s practice making a CLAIM</a:t>
            </a:r>
          </a:p>
        </p:txBody>
      </p:sp>
      <p:sp>
        <p:nvSpPr>
          <p:cNvPr id="3" name="Content Placeholder 2"/>
          <p:cNvSpPr>
            <a:spLocks noGrp="1"/>
          </p:cNvSpPr>
          <p:nvPr>
            <p:ph idx="1"/>
          </p:nvPr>
        </p:nvSpPr>
        <p:spPr>
          <a:xfrm>
            <a:off x="228600" y="1524000"/>
            <a:ext cx="8610600" cy="5105400"/>
          </a:xfrm>
        </p:spPr>
        <p:txBody>
          <a:bodyPr/>
          <a:lstStyle/>
          <a:p>
            <a:pPr marL="0" indent="0" eaLnBrk="1" hangingPunct="1">
              <a:buFontTx/>
              <a:buNone/>
            </a:pPr>
            <a:r>
              <a:rPr lang="en-US" altLang="en-US" smtClean="0"/>
              <a:t>Scenario 1</a:t>
            </a:r>
          </a:p>
          <a:p>
            <a:pPr marL="0" indent="0" eaLnBrk="1" hangingPunct="1">
              <a:buFontTx/>
              <a:buNone/>
            </a:pPr>
            <a:r>
              <a:rPr lang="en-US" altLang="en-US" smtClean="0">
                <a:solidFill>
                  <a:srgbClr val="00B050"/>
                </a:solidFill>
              </a:rPr>
              <a:t>Homework and class grades</a:t>
            </a:r>
          </a:p>
          <a:p>
            <a:pPr marL="0" indent="0" eaLnBrk="1" hangingPunct="1">
              <a:buFontTx/>
              <a:buNone/>
            </a:pPr>
            <a:endParaRPr lang="en-US" altLang="en-US" smtClean="0"/>
          </a:p>
          <a:p>
            <a:pPr marL="0" indent="0" algn="ctr" eaLnBrk="1" hangingPunct="1">
              <a:buFontTx/>
              <a:buNone/>
            </a:pPr>
            <a:r>
              <a:rPr lang="en-US" altLang="en-US" smtClean="0"/>
              <a:t>Make your claim, remember:</a:t>
            </a:r>
          </a:p>
          <a:p>
            <a:pPr marL="0" indent="0" algn="ctr" eaLnBrk="1" hangingPunct="1">
              <a:buFontTx/>
              <a:buNone/>
            </a:pPr>
            <a:r>
              <a:rPr lang="en-US" altLang="en-US" smtClean="0"/>
              <a:t>CLAIM = (Prediction) + (Hypothesis)</a:t>
            </a:r>
          </a:p>
          <a:p>
            <a:pPr marL="0" indent="0" eaLnBrk="1" hangingPunct="1">
              <a:buFontTx/>
              <a:buNone/>
            </a:pPr>
            <a:endParaRPr lang="en-US" altLang="en-US" smtClean="0"/>
          </a:p>
          <a:p>
            <a:pPr marL="0" indent="0" eaLnBrk="1" hangingPunct="1">
              <a:buFontTx/>
              <a:buNone/>
            </a:pPr>
            <a:r>
              <a:rPr lang="en-US" altLang="en-US"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If I do homework my grade will be increase, due to consistent practice of the material</a:t>
            </a:r>
          </a:p>
        </p:txBody>
      </p:sp>
      <p:pic>
        <p:nvPicPr>
          <p:cNvPr id="317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9144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123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136650" y="0"/>
            <a:ext cx="6870700" cy="1600200"/>
          </a:xfrm>
        </p:spPr>
        <p:txBody>
          <a:bodyPr/>
          <a:lstStyle/>
          <a:p>
            <a:pPr eaLnBrk="1" fontAlgn="auto" hangingPunct="1">
              <a:spcAft>
                <a:spcPts val="0"/>
              </a:spcAft>
              <a:defRPr/>
            </a:pPr>
            <a:r>
              <a:rPr lang="en-US" smtClean="0">
                <a:solidFill>
                  <a:srgbClr val="FF0000"/>
                </a:solidFill>
              </a:rPr>
              <a:t>Let’s practice making a CLAIM</a:t>
            </a:r>
            <a:endParaRPr lang="en-US" smtClean="0"/>
          </a:p>
        </p:txBody>
      </p:sp>
      <p:sp>
        <p:nvSpPr>
          <p:cNvPr id="3" name="Content Placeholder 2"/>
          <p:cNvSpPr>
            <a:spLocks noGrp="1"/>
          </p:cNvSpPr>
          <p:nvPr>
            <p:ph idx="1"/>
          </p:nvPr>
        </p:nvSpPr>
        <p:spPr>
          <a:xfrm>
            <a:off x="304800" y="1600200"/>
            <a:ext cx="8534400" cy="5029200"/>
          </a:xfrm>
        </p:spPr>
        <p:txBody>
          <a:bodyPr>
            <a:normAutofit/>
          </a:bodyPr>
          <a:lstStyle/>
          <a:p>
            <a:pPr marL="0" indent="0" eaLnBrk="1" fontAlgn="auto" hangingPunct="1">
              <a:spcAft>
                <a:spcPts val="0"/>
              </a:spcAft>
              <a:buFontTx/>
              <a:buNone/>
              <a:defRPr/>
            </a:pPr>
            <a:r>
              <a:rPr lang="en-US" dirty="0" smtClean="0"/>
              <a:t>Scenario 2</a:t>
            </a:r>
          </a:p>
          <a:p>
            <a:pPr marL="0" indent="0" eaLnBrk="1" fontAlgn="auto" hangingPunct="1">
              <a:spcAft>
                <a:spcPts val="0"/>
              </a:spcAft>
              <a:buFontTx/>
              <a:buNone/>
              <a:defRPr/>
            </a:pPr>
            <a:r>
              <a:rPr lang="en-US" dirty="0" smtClean="0">
                <a:solidFill>
                  <a:srgbClr val="00B050"/>
                </a:solidFill>
              </a:rPr>
              <a:t>Working out and obesity </a:t>
            </a:r>
          </a:p>
          <a:p>
            <a:pPr marL="0" indent="0" eaLnBrk="1" fontAlgn="auto" hangingPunct="1">
              <a:spcAft>
                <a:spcPts val="0"/>
              </a:spcAft>
              <a:buFontTx/>
              <a:buNone/>
              <a:defRPr/>
            </a:pPr>
            <a:endParaRPr lang="en-US" dirty="0" smtClean="0"/>
          </a:p>
          <a:p>
            <a:pPr marL="0" indent="0" algn="ctr" eaLnBrk="1" fontAlgn="auto" hangingPunct="1">
              <a:spcAft>
                <a:spcPts val="0"/>
              </a:spcAft>
              <a:buFontTx/>
              <a:buNone/>
              <a:defRPr/>
            </a:pPr>
            <a:r>
              <a:rPr lang="en-US" dirty="0" smtClean="0"/>
              <a:t>Make your claim, remember:</a:t>
            </a:r>
          </a:p>
          <a:p>
            <a:pPr marL="0" indent="0" algn="ctr" eaLnBrk="1" fontAlgn="auto" hangingPunct="1">
              <a:spcAft>
                <a:spcPts val="0"/>
              </a:spcAft>
              <a:buFontTx/>
              <a:buNone/>
              <a:defRPr/>
            </a:pPr>
            <a:r>
              <a:rPr lang="en-US" dirty="0" smtClean="0"/>
              <a:t>CLAIM = (Prediction) + (Hypothesis)</a:t>
            </a:r>
          </a:p>
          <a:p>
            <a:pPr marL="0" indent="0" eaLnBrk="1" fontAlgn="auto" hangingPunct="1">
              <a:spcAft>
                <a:spcPts val="0"/>
              </a:spcAft>
              <a:buFontTx/>
              <a:buNone/>
              <a:defRPr/>
            </a:pPr>
            <a:endParaRPr lang="en-US" dirty="0" smtClean="0"/>
          </a:p>
          <a:p>
            <a:pPr marL="0" indent="0" eaLnBrk="1" fontAlgn="auto" hangingPunct="1">
              <a:spcAft>
                <a:spcPts val="0"/>
              </a:spcAft>
              <a:buFontTx/>
              <a:buNone/>
              <a:defRPr/>
            </a:pPr>
            <a:r>
              <a:rPr lang="en-US" dirty="0" smtClean="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Working out will decrease obesity because burning calories causes weight loss. </a:t>
            </a:r>
          </a:p>
          <a:p>
            <a:pPr eaLnBrk="1" fontAlgn="auto" hangingPunct="1">
              <a:spcAft>
                <a:spcPts val="0"/>
              </a:spcAft>
              <a:buFont typeface="Wingdings 2"/>
              <a:buChar char=""/>
              <a:defRPr/>
            </a:pPr>
            <a:endParaRPr lang="en-US" dirty="0"/>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5675" y="1143000"/>
            <a:ext cx="28035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5505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363663" y="0"/>
            <a:ext cx="6870700" cy="1600200"/>
          </a:xfrm>
        </p:spPr>
        <p:txBody>
          <a:bodyPr/>
          <a:lstStyle/>
          <a:p>
            <a:pPr eaLnBrk="1" fontAlgn="auto" hangingPunct="1">
              <a:spcAft>
                <a:spcPts val="0"/>
              </a:spcAft>
              <a:defRPr/>
            </a:pPr>
            <a:r>
              <a:rPr lang="en-US" altLang="en-US" smtClean="0">
                <a:solidFill>
                  <a:srgbClr val="FF0000"/>
                </a:solidFill>
                <a:latin typeface="Britannic Bold" pitchFamily="34" charset="0"/>
              </a:rPr>
              <a:t>Claims Practice Worksheet</a:t>
            </a:r>
          </a:p>
        </p:txBody>
      </p:sp>
      <p:pic>
        <p:nvPicPr>
          <p:cNvPr id="33795" name="Picture 4" descr="http://farm4.static.flickr.com/3088/2364667079_276791cbf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0" y="1905000"/>
            <a:ext cx="38195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Box 1"/>
          <p:cNvSpPr txBox="1">
            <a:spLocks noChangeArrowheads="1"/>
          </p:cNvSpPr>
          <p:nvPr/>
        </p:nvSpPr>
        <p:spPr bwMode="auto">
          <a:xfrm>
            <a:off x="0" y="64770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800">
                <a:solidFill>
                  <a:schemeClr val="tx1"/>
                </a:solidFill>
                <a:latin typeface="Comic Sans MS" panose="030F0702030302020204" pitchFamily="66" charset="0"/>
              </a:rPr>
              <a:t>Handout- in sci. ntbk </a:t>
            </a:r>
          </a:p>
        </p:txBody>
      </p:sp>
    </p:spTree>
    <p:extLst>
      <p:ext uri="{BB962C8B-B14F-4D97-AF65-F5344CB8AC3E}">
        <p14:creationId xmlns:p14="http://schemas.microsoft.com/office/powerpoint/2010/main" val="1796667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31888" y="152400"/>
            <a:ext cx="6870700" cy="1600200"/>
          </a:xfrm>
        </p:spPr>
        <p:txBody>
          <a:bodyPr/>
          <a:lstStyle/>
          <a:p>
            <a:pPr eaLnBrk="1" fontAlgn="auto" hangingPunct="1">
              <a:spcAft>
                <a:spcPts val="0"/>
              </a:spcAft>
              <a:defRPr/>
            </a:pPr>
            <a:r>
              <a:rPr lang="en-US" altLang="en-US" smtClean="0">
                <a:latin typeface="Goudy Stout" pitchFamily="18" charset="0"/>
              </a:rPr>
              <a:t>Let’s make a foldable!</a:t>
            </a:r>
          </a:p>
        </p:txBody>
      </p:sp>
      <p:sp>
        <p:nvSpPr>
          <p:cNvPr id="35843" name="Content Placeholder 2"/>
          <p:cNvSpPr>
            <a:spLocks noGrp="1"/>
          </p:cNvSpPr>
          <p:nvPr>
            <p:ph idx="1"/>
          </p:nvPr>
        </p:nvSpPr>
        <p:spPr/>
        <p:txBody>
          <a:bodyPr/>
          <a:lstStyle/>
          <a:p>
            <a:pPr eaLnBrk="1" hangingPunct="1"/>
            <a:endParaRPr lang="en-US" altLang="en-US" smtClean="0"/>
          </a:p>
        </p:txBody>
      </p:sp>
      <p:pic>
        <p:nvPicPr>
          <p:cNvPr id="35844" name="Picture 2" descr="http://1.bp.blogspot.com/-juUS580Y6lU/TwCyTkkc2yI/AAAAAAAAAv4/MQDgJeg7N1k/s1600/DSCF9858.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905000"/>
            <a:ext cx="5692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464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381000"/>
            <a:ext cx="8686800" cy="533400"/>
          </a:xfrm>
        </p:spPr>
        <p:txBody>
          <a:bodyPr>
            <a:normAutofit fontScale="90000"/>
          </a:bodyPr>
          <a:lstStyle/>
          <a:p>
            <a:pPr eaLnBrk="1" fontAlgn="auto" hangingPunct="1">
              <a:spcAft>
                <a:spcPts val="0"/>
              </a:spcAft>
              <a:defRPr/>
            </a:pPr>
            <a:r>
              <a:rPr lang="en-US" altLang="en-US" dirty="0" smtClean="0">
                <a:solidFill>
                  <a:srgbClr val="C00000"/>
                </a:solidFill>
                <a:latin typeface="Gill Sans Ultra Bold" pitchFamily="34" charset="0"/>
              </a:rPr>
              <a:t>Experiment Variables</a:t>
            </a:r>
          </a:p>
        </p:txBody>
      </p:sp>
      <p:sp>
        <p:nvSpPr>
          <p:cNvPr id="80899" name="Rectangle 3"/>
          <p:cNvSpPr>
            <a:spLocks noGrp="1" noChangeArrowheads="1"/>
          </p:cNvSpPr>
          <p:nvPr>
            <p:ph idx="1"/>
          </p:nvPr>
        </p:nvSpPr>
        <p:spPr>
          <a:xfrm>
            <a:off x="315913" y="1295400"/>
            <a:ext cx="7696200" cy="4800600"/>
          </a:xfrm>
        </p:spPr>
        <p:txBody>
          <a:bodyPr>
            <a:normAutofit/>
          </a:bodyPr>
          <a:lstStyle/>
          <a:p>
            <a:pPr marL="514350" indent="-514350" eaLnBrk="1" fontAlgn="auto" hangingPunct="1">
              <a:spcAft>
                <a:spcPts val="0"/>
              </a:spcAft>
              <a:buFontTx/>
              <a:buAutoNum type="arabicPeriod"/>
              <a:defRPr/>
            </a:pPr>
            <a:r>
              <a:rPr lang="en-US" b="1" u="sng" dirty="0" smtClean="0">
                <a:latin typeface="Cooper Black" pitchFamily="18" charset="0"/>
              </a:rPr>
              <a:t>INDEPENDENT VARIABLE</a:t>
            </a:r>
          </a:p>
          <a:p>
            <a:pPr marL="514350" indent="-514350" eaLnBrk="1" fontAlgn="auto" hangingPunct="1">
              <a:spcAft>
                <a:spcPts val="0"/>
              </a:spcAft>
              <a:buFontTx/>
              <a:buNone/>
              <a:defRPr/>
            </a:pPr>
            <a:endParaRPr lang="en-US" b="1" u="sng" dirty="0" smtClean="0">
              <a:latin typeface="Cooper Black" pitchFamily="18" charset="0"/>
            </a:endParaRPr>
          </a:p>
          <a:p>
            <a:pPr eaLnBrk="1" fontAlgn="auto" hangingPunct="1">
              <a:spcAft>
                <a:spcPts val="0"/>
              </a:spcAft>
              <a:buFontTx/>
              <a:buNone/>
              <a:defRPr/>
            </a:pPr>
            <a:r>
              <a:rPr lang="en-US" b="1" u="sng" dirty="0" smtClean="0">
                <a:latin typeface="Cooper Black" pitchFamily="18" charset="0"/>
              </a:rPr>
              <a:t>2. DEPENDENT VARIABLE</a:t>
            </a:r>
          </a:p>
          <a:p>
            <a:pPr eaLnBrk="1" fontAlgn="auto" hangingPunct="1">
              <a:spcAft>
                <a:spcPts val="0"/>
              </a:spcAft>
              <a:buFontTx/>
              <a:buNone/>
              <a:defRPr/>
            </a:pPr>
            <a:endParaRPr lang="en-US" b="1" u="sng" dirty="0" smtClean="0">
              <a:latin typeface="Cooper Black" pitchFamily="18" charset="0"/>
            </a:endParaRPr>
          </a:p>
          <a:p>
            <a:pPr eaLnBrk="1" fontAlgn="auto" hangingPunct="1">
              <a:spcAft>
                <a:spcPts val="0"/>
              </a:spcAft>
              <a:buFontTx/>
              <a:buNone/>
              <a:defRPr/>
            </a:pPr>
            <a:r>
              <a:rPr lang="en-US" b="1" u="sng" dirty="0" smtClean="0">
                <a:latin typeface="Cooper Black" pitchFamily="18" charset="0"/>
              </a:rPr>
              <a:t>3. CONSTANTS</a:t>
            </a:r>
          </a:p>
          <a:p>
            <a:pPr eaLnBrk="1" fontAlgn="auto" hangingPunct="1">
              <a:spcAft>
                <a:spcPts val="0"/>
              </a:spcAft>
              <a:buFontTx/>
              <a:buNone/>
              <a:defRPr/>
            </a:pPr>
            <a:endParaRPr lang="en-US" b="1" u="sng" dirty="0" smtClean="0">
              <a:latin typeface="Cooper Black" pitchFamily="18" charset="0"/>
            </a:endParaRPr>
          </a:p>
          <a:p>
            <a:pPr eaLnBrk="1" fontAlgn="auto" hangingPunct="1">
              <a:spcAft>
                <a:spcPts val="0"/>
              </a:spcAft>
              <a:buFontTx/>
              <a:buNone/>
              <a:defRPr/>
            </a:pPr>
            <a:r>
              <a:rPr lang="en-US" b="1" u="sng" dirty="0" smtClean="0">
                <a:latin typeface="Cooper Black" pitchFamily="18" charset="0"/>
              </a:rPr>
              <a:t>4. CONTROL GROUP</a:t>
            </a:r>
          </a:p>
        </p:txBody>
      </p:sp>
      <p:pic>
        <p:nvPicPr>
          <p:cNvPr id="36868" name="Picture 5" descr="http://blog.dearbornschools.org/biology1/files/2010/09/The-scientific-metho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150" y="3505200"/>
            <a:ext cx="35226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5"/>
          <p:cNvSpPr txBox="1">
            <a:spLocks noChangeArrowheads="1"/>
          </p:cNvSpPr>
          <p:nvPr/>
        </p:nvSpPr>
        <p:spPr bwMode="auto">
          <a:xfrm>
            <a:off x="6934200" y="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800">
                <a:solidFill>
                  <a:schemeClr val="tx1"/>
                </a:solidFill>
                <a:latin typeface="Comic Sans MS" panose="030F0702030302020204" pitchFamily="66" charset="0"/>
              </a:rPr>
              <a:t>Q1 WK2 D5</a:t>
            </a:r>
          </a:p>
        </p:txBody>
      </p:sp>
      <p:sp>
        <p:nvSpPr>
          <p:cNvPr id="2" name="Rectangle 1"/>
          <p:cNvSpPr/>
          <p:nvPr/>
        </p:nvSpPr>
        <p:spPr>
          <a:xfrm>
            <a:off x="2286000" y="5638800"/>
            <a:ext cx="4261103"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FOLDABLE! </a:t>
            </a:r>
          </a:p>
        </p:txBody>
      </p:sp>
    </p:spTree>
    <p:extLst>
      <p:ext uri="{BB962C8B-B14F-4D97-AF65-F5344CB8AC3E}">
        <p14:creationId xmlns:p14="http://schemas.microsoft.com/office/powerpoint/2010/main" val="3438996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additive="base">
                                        <p:cTn id="7" dur="500" fill="hold"/>
                                        <p:tgtEl>
                                          <p:spTgt spid="80899"/>
                                        </p:tgtEl>
                                        <p:attrNameLst>
                                          <p:attrName>ppt_x</p:attrName>
                                        </p:attrNameLst>
                                      </p:cBhvr>
                                      <p:tavLst>
                                        <p:tav tm="0">
                                          <p:val>
                                            <p:strVal val="#ppt_x"/>
                                          </p:val>
                                        </p:tav>
                                        <p:tav tm="100000">
                                          <p:val>
                                            <p:strVal val="#ppt_x"/>
                                          </p:val>
                                        </p:tav>
                                      </p:tavLst>
                                    </p:anim>
                                    <p:anim calcmode="lin" valueType="num">
                                      <p:cBhvr additive="base">
                                        <p:cTn id="8"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0"/>
            <a:ext cx="8534400" cy="914400"/>
          </a:xfrm>
        </p:spPr>
        <p:txBody>
          <a:bodyPr>
            <a:normAutofit fontScale="90000"/>
          </a:bodyPr>
          <a:lstStyle/>
          <a:p>
            <a:pPr eaLnBrk="1" fontAlgn="auto" hangingPunct="1">
              <a:spcAft>
                <a:spcPts val="0"/>
              </a:spcAft>
              <a:defRPr/>
            </a:pPr>
            <a:r>
              <a:rPr lang="en-US" altLang="en-US" u="sng" smtClean="0">
                <a:solidFill>
                  <a:srgbClr val="C00000"/>
                </a:solidFill>
                <a:latin typeface="Cooper Black" pitchFamily="18" charset="0"/>
              </a:rPr>
              <a:t>1. INDEPENDENT VARIABLE (IV)</a:t>
            </a:r>
          </a:p>
        </p:txBody>
      </p:sp>
      <p:sp>
        <p:nvSpPr>
          <p:cNvPr id="81923" name="Rectangle 3"/>
          <p:cNvSpPr>
            <a:spLocks noGrp="1" noChangeArrowheads="1"/>
          </p:cNvSpPr>
          <p:nvPr>
            <p:ph idx="1"/>
          </p:nvPr>
        </p:nvSpPr>
        <p:spPr>
          <a:xfrm>
            <a:off x="228600" y="1066800"/>
            <a:ext cx="8915400" cy="2438400"/>
          </a:xfrm>
        </p:spPr>
        <p:txBody>
          <a:bodyPr/>
          <a:lstStyle/>
          <a:p>
            <a:pPr eaLnBrk="1" hangingPunct="1">
              <a:buFontTx/>
              <a:buNone/>
            </a:pPr>
            <a:r>
              <a:rPr lang="en-US" altLang="en-US" sz="3600" u="sng" smtClean="0">
                <a:solidFill>
                  <a:srgbClr val="002060"/>
                </a:solidFill>
                <a:latin typeface="Arial Rounded MT Bold" panose="020F0704030504030204" pitchFamily="34" charset="0"/>
              </a:rPr>
              <a:t>The variable that is being CHANGED or MANIPULATED</a:t>
            </a:r>
          </a:p>
          <a:p>
            <a:pPr eaLnBrk="1" hangingPunct="1">
              <a:buFontTx/>
              <a:buNone/>
            </a:pPr>
            <a:endParaRPr lang="en-US" altLang="en-US" sz="1400" smtClean="0">
              <a:latin typeface="Arial Rounded MT Bold" panose="020F0704030504030204" pitchFamily="34" charset="0"/>
            </a:endParaRPr>
          </a:p>
          <a:p>
            <a:pPr eaLnBrk="1" hangingPunct="1"/>
            <a:r>
              <a:rPr lang="en-US" altLang="en-US" sz="3600" smtClean="0"/>
              <a:t>Also known as the IV in an experiment.</a:t>
            </a:r>
          </a:p>
        </p:txBody>
      </p:sp>
      <p:pic>
        <p:nvPicPr>
          <p:cNvPr id="37892" name="Picture 5" descr="http://4.bp.blogspot.com/_dOJGn2J-VHg/TKSeBBqpB1I/AAAAAAAAAn8/ls3odyB3KCI/s1600/experi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200400"/>
            <a:ext cx="329565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648200" y="3581400"/>
            <a:ext cx="41148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2000">
                <a:solidFill>
                  <a:srgbClr val="0000FF"/>
                </a:solidFill>
                <a:latin typeface="Broadway" panose="04040905080B02020502" pitchFamily="82" charset="0"/>
              </a:rPr>
              <a:t>In the picture to the left, what is the I.V.? </a:t>
            </a:r>
          </a:p>
          <a:p>
            <a:pPr>
              <a:spcBef>
                <a:spcPct val="0"/>
              </a:spcBef>
              <a:buClrTx/>
              <a:buSzTx/>
              <a:buFontTx/>
              <a:buNone/>
            </a:pPr>
            <a:endParaRPr lang="en-US" altLang="en-US" sz="1800">
              <a:solidFill>
                <a:schemeClr val="tx1"/>
              </a:solidFill>
              <a:latin typeface="Comic Sans MS" panose="030F0702030302020204" pitchFamily="66" charset="0"/>
            </a:endParaRPr>
          </a:p>
          <a:p>
            <a:pPr>
              <a:spcBef>
                <a:spcPct val="0"/>
              </a:spcBef>
              <a:buClrTx/>
              <a:buSzTx/>
              <a:buFontTx/>
              <a:buNone/>
            </a:pPr>
            <a:r>
              <a:rPr lang="en-US" altLang="en-US" sz="1800">
                <a:solidFill>
                  <a:schemeClr val="tx1"/>
                </a:solidFill>
                <a:latin typeface="Comic Sans MS" panose="030F0702030302020204" pitchFamily="66" charset="0"/>
              </a:rPr>
              <a:t>(The variable being CHANGED / MANIPULATED)</a:t>
            </a:r>
          </a:p>
        </p:txBody>
      </p:sp>
      <p:sp>
        <p:nvSpPr>
          <p:cNvPr id="2" name="Rectangle 1"/>
          <p:cNvSpPr/>
          <p:nvPr/>
        </p:nvSpPr>
        <p:spPr>
          <a:xfrm>
            <a:off x="4800600" y="5334000"/>
            <a:ext cx="3488455"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Fertilizer!</a:t>
            </a:r>
          </a:p>
        </p:txBody>
      </p:sp>
    </p:spTree>
    <p:extLst>
      <p:ext uri="{BB962C8B-B14F-4D97-AF65-F5344CB8AC3E}">
        <p14:creationId xmlns:p14="http://schemas.microsoft.com/office/powerpoint/2010/main" val="3267476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ox(in)">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box(in)">
                                      <p:cBhvr>
                                        <p:cTn id="12" dur="500"/>
                                        <p:tgtEl>
                                          <p:spTgt spid="819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WordArt 4"/>
          <p:cNvSpPr>
            <a:spLocks noChangeArrowheads="1" noChangeShapeType="1" noTextEdit="1"/>
          </p:cNvSpPr>
          <p:nvPr/>
        </p:nvSpPr>
        <p:spPr bwMode="auto">
          <a:xfrm>
            <a:off x="381000" y="838200"/>
            <a:ext cx="7543800" cy="647700"/>
          </a:xfrm>
          <a:prstGeom prst="rect">
            <a:avLst/>
          </a:prstGeom>
        </p:spPr>
        <p:txBody>
          <a:bodyPr wrap="none" fromWordArt="1">
            <a:prstTxWarp prst="textPlain">
              <a:avLst>
                <a:gd name="adj" fmla="val 50000"/>
              </a:avLst>
            </a:prstTxWarp>
          </a:bodyPr>
          <a:lstStyle/>
          <a:p>
            <a:pPr algn="ctr">
              <a:defRPr/>
            </a:pPr>
            <a:r>
              <a:rPr lang="en-US" sz="3600" b="1" u="sng" kern="10" dirty="0">
                <a:ln w="12700">
                  <a:solidFill>
                    <a:srgbClr val="3333CC"/>
                  </a:solidFill>
                  <a:round/>
                  <a:headEnd/>
                  <a:tailEnd/>
                </a:ln>
                <a:solidFill>
                  <a:srgbClr val="B2B2B2">
                    <a:alpha val="50000"/>
                  </a:srgbClr>
                </a:solidFill>
                <a:effectLst>
                  <a:outerShdw dist="45791" dir="2021404" algn="ctr" rotWithShape="0">
                    <a:srgbClr val="9999FF"/>
                  </a:outerShdw>
                </a:effectLst>
                <a:latin typeface="Arial Black"/>
              </a:rPr>
              <a:t>1ST YOU MAKE OBSERVATIONS</a:t>
            </a:r>
          </a:p>
        </p:txBody>
      </p:sp>
      <p:sp>
        <p:nvSpPr>
          <p:cNvPr id="77831" name="WordArt 7"/>
          <p:cNvSpPr>
            <a:spLocks noChangeArrowheads="1" noChangeShapeType="1" noTextEdit="1"/>
          </p:cNvSpPr>
          <p:nvPr/>
        </p:nvSpPr>
        <p:spPr bwMode="auto">
          <a:xfrm>
            <a:off x="381000" y="1676400"/>
            <a:ext cx="7391400" cy="762000"/>
          </a:xfrm>
          <a:prstGeom prst="rect">
            <a:avLst/>
          </a:prstGeom>
        </p:spPr>
        <p:txBody>
          <a:bodyPr wrap="none" fromWordArt="1">
            <a:prstTxWarp prst="textPlain">
              <a:avLst>
                <a:gd name="adj" fmla="val 50000"/>
              </a:avLst>
            </a:prstTxWarp>
          </a:bodyPr>
          <a:lstStyle/>
          <a:p>
            <a:pPr algn="ctr">
              <a:defRPr/>
            </a:pPr>
            <a:r>
              <a:rPr lang="en-US" sz="3600" b="1" u="sng" kern="10" dirty="0">
                <a:ln w="9525">
                  <a:noFill/>
                  <a:round/>
                  <a:headEnd/>
                  <a:tailEnd/>
                </a:ln>
                <a:solidFill>
                  <a:srgbClr val="336699"/>
                </a:solidFill>
                <a:effectLst>
                  <a:outerShdw dist="45791" dir="2021404" algn="ctr" rotWithShape="0">
                    <a:srgbClr val="C0C0C0"/>
                  </a:outerShdw>
                </a:effectLst>
                <a:latin typeface="Times New Roman"/>
                <a:cs typeface="Times New Roman"/>
              </a:rPr>
              <a:t>2nd ask questions</a:t>
            </a:r>
          </a:p>
        </p:txBody>
      </p:sp>
      <p:sp>
        <p:nvSpPr>
          <p:cNvPr id="77832" name="WordArt 8"/>
          <p:cNvSpPr>
            <a:spLocks noChangeArrowheads="1" noChangeShapeType="1" noTextEdit="1"/>
          </p:cNvSpPr>
          <p:nvPr/>
        </p:nvSpPr>
        <p:spPr bwMode="auto">
          <a:xfrm>
            <a:off x="304800" y="2514600"/>
            <a:ext cx="8534400" cy="914400"/>
          </a:xfrm>
          <a:prstGeom prst="rect">
            <a:avLst/>
          </a:prstGeom>
        </p:spPr>
        <p:txBody>
          <a:bodyPr wrap="none" fromWordArt="1">
            <a:prstTxWarp prst="textPlain">
              <a:avLst>
                <a:gd name="adj" fmla="val 50000"/>
              </a:avLst>
            </a:prstTxWarp>
          </a:bodyPr>
          <a:lstStyle/>
          <a:p>
            <a:pPr algn="ctr">
              <a:defRPr/>
            </a:pPr>
            <a:r>
              <a:rPr lang="en-US" sz="3600" b="1" u="sng" kern="10" spc="720" dirty="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latin typeface="Arial Black"/>
              </a:rPr>
              <a:t>3rd come up with a possible hypothesis</a:t>
            </a:r>
          </a:p>
        </p:txBody>
      </p:sp>
      <p:sp>
        <p:nvSpPr>
          <p:cNvPr id="77833" name="WordArt 9"/>
          <p:cNvSpPr>
            <a:spLocks noChangeArrowheads="1" noChangeShapeType="1" noTextEdit="1"/>
          </p:cNvSpPr>
          <p:nvPr/>
        </p:nvSpPr>
        <p:spPr bwMode="auto">
          <a:xfrm>
            <a:off x="381000" y="3657600"/>
            <a:ext cx="8153400" cy="838200"/>
          </a:xfrm>
          <a:prstGeom prst="rect">
            <a:avLst/>
          </a:prstGeom>
        </p:spPr>
        <p:txBody>
          <a:bodyPr wrap="none" fromWordArt="1">
            <a:prstTxWarp prst="textPlain">
              <a:avLst>
                <a:gd name="adj" fmla="val 50000"/>
              </a:avLst>
            </a:prstTxWarp>
          </a:bodyPr>
          <a:lstStyle/>
          <a:p>
            <a:pPr algn="ctr">
              <a:defRPr/>
            </a:pPr>
            <a:r>
              <a:rPr lang="en-US" sz="3600" b="1" u="sng" kern="10" dirty="0">
                <a:ln w="19050">
                  <a:solidFill>
                    <a:srgbClr val="99CCFF"/>
                  </a:solidFill>
                  <a:round/>
                  <a:headEnd/>
                  <a:tailEnd/>
                </a:ln>
                <a:solidFill>
                  <a:srgbClr val="0066CC"/>
                </a:solidFill>
                <a:effectLst>
                  <a:outerShdw dist="35921" dir="2700000" algn="ctr" rotWithShape="0">
                    <a:srgbClr val="990000"/>
                  </a:outerShdw>
                </a:effectLst>
                <a:latin typeface="Impact"/>
              </a:rPr>
              <a:t>4th perform your experiment</a:t>
            </a:r>
          </a:p>
        </p:txBody>
      </p:sp>
      <p:sp>
        <p:nvSpPr>
          <p:cNvPr id="77834" name="WordArt 10"/>
          <p:cNvSpPr>
            <a:spLocks noChangeArrowheads="1" noChangeShapeType="1" noTextEdit="1"/>
          </p:cNvSpPr>
          <p:nvPr/>
        </p:nvSpPr>
        <p:spPr bwMode="auto">
          <a:xfrm>
            <a:off x="304800" y="4724400"/>
            <a:ext cx="8153400" cy="838200"/>
          </a:xfrm>
          <a:prstGeom prst="rect">
            <a:avLst/>
          </a:prstGeom>
        </p:spPr>
        <p:txBody>
          <a:bodyPr wrap="none" fromWordArt="1">
            <a:prstTxWarp prst="textPlain">
              <a:avLst>
                <a:gd name="adj" fmla="val 50000"/>
              </a:avLst>
            </a:prstTxWarp>
          </a:bodyPr>
          <a:lstStyle/>
          <a:p>
            <a:pPr algn="ctr">
              <a:defRPr/>
            </a:pPr>
            <a:r>
              <a:rPr lang="en-US" sz="3600" u="sng"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5th analyze your data</a:t>
            </a:r>
          </a:p>
        </p:txBody>
      </p:sp>
      <p:sp>
        <p:nvSpPr>
          <p:cNvPr id="77835" name="WordArt 11" descr="White marble"/>
          <p:cNvSpPr>
            <a:spLocks noChangeArrowheads="1" noChangeShapeType="1" noTextEdit="1"/>
          </p:cNvSpPr>
          <p:nvPr/>
        </p:nvSpPr>
        <p:spPr bwMode="auto">
          <a:xfrm>
            <a:off x="381000" y="5791200"/>
            <a:ext cx="8077200"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defRPr/>
            </a:pPr>
            <a:r>
              <a:rPr lang="en-US" sz="3600" b="1" u="sng" kern="10" dirty="0">
                <a:ln w="9525">
                  <a:round/>
                  <a:headEnd/>
                  <a:tailEnd/>
                </a:ln>
                <a:blipFill dpi="0" rotWithShape="0">
                  <a:blip r:embed="rId2"/>
                  <a:srcRect/>
                  <a:tile tx="0" ty="0" sx="100000" sy="100000" flip="none" algn="tl"/>
                </a:blipFill>
                <a:latin typeface="Arial Black"/>
              </a:rPr>
              <a:t>6th make conclusions</a:t>
            </a:r>
          </a:p>
        </p:txBody>
      </p:sp>
      <p:sp>
        <p:nvSpPr>
          <p:cNvPr id="16392" name="TextBox 9"/>
          <p:cNvSpPr txBox="1">
            <a:spLocks noChangeArrowheads="1"/>
          </p:cNvSpPr>
          <p:nvPr/>
        </p:nvSpPr>
        <p:spPr bwMode="auto">
          <a:xfrm>
            <a:off x="228600" y="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lgn="ctr">
              <a:spcBef>
                <a:spcPct val="0"/>
              </a:spcBef>
              <a:buClrTx/>
              <a:buSzTx/>
              <a:buFontTx/>
              <a:buNone/>
            </a:pPr>
            <a:r>
              <a:rPr lang="en-US" altLang="en-US" sz="2400" u="sng">
                <a:solidFill>
                  <a:schemeClr val="tx1"/>
                </a:solidFill>
                <a:latin typeface="Gill Sans Ultra Bold" panose="020B0A02020104020203" pitchFamily="34" charset="0"/>
              </a:rPr>
              <a:t>Steps to the scientific method?</a:t>
            </a:r>
          </a:p>
        </p:txBody>
      </p:sp>
    </p:spTree>
    <p:extLst>
      <p:ext uri="{BB962C8B-B14F-4D97-AF65-F5344CB8AC3E}">
        <p14:creationId xmlns:p14="http://schemas.microsoft.com/office/powerpoint/2010/main" val="1767870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additive="base">
                                        <p:cTn id="7" dur="500" fill="hold"/>
                                        <p:tgtEl>
                                          <p:spTgt spid="77828"/>
                                        </p:tgtEl>
                                        <p:attrNameLst>
                                          <p:attrName>ppt_x</p:attrName>
                                        </p:attrNameLst>
                                      </p:cBhvr>
                                      <p:tavLst>
                                        <p:tav tm="0">
                                          <p:val>
                                            <p:strVal val="0-#ppt_w/2"/>
                                          </p:val>
                                        </p:tav>
                                        <p:tav tm="100000">
                                          <p:val>
                                            <p:strVal val="#ppt_x"/>
                                          </p:val>
                                        </p:tav>
                                      </p:tavLst>
                                    </p:anim>
                                    <p:anim calcmode="lin" valueType="num">
                                      <p:cBhvr additive="base">
                                        <p:cTn id="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7831"/>
                                        </p:tgtEl>
                                        <p:attrNameLst>
                                          <p:attrName>style.visibility</p:attrName>
                                        </p:attrNameLst>
                                      </p:cBhvr>
                                      <p:to>
                                        <p:strVal val="visible"/>
                                      </p:to>
                                    </p:set>
                                    <p:anim calcmode="lin" valueType="num">
                                      <p:cBhvr additive="base">
                                        <p:cTn id="13" dur="500" fill="hold"/>
                                        <p:tgtEl>
                                          <p:spTgt spid="77831"/>
                                        </p:tgtEl>
                                        <p:attrNameLst>
                                          <p:attrName>ppt_x</p:attrName>
                                        </p:attrNameLst>
                                      </p:cBhvr>
                                      <p:tavLst>
                                        <p:tav tm="0">
                                          <p:val>
                                            <p:strVal val="0-#ppt_w/2"/>
                                          </p:val>
                                        </p:tav>
                                        <p:tav tm="100000">
                                          <p:val>
                                            <p:strVal val="#ppt_x"/>
                                          </p:val>
                                        </p:tav>
                                      </p:tavLst>
                                    </p:anim>
                                    <p:anim calcmode="lin" valueType="num">
                                      <p:cBhvr additive="base">
                                        <p:cTn id="14" dur="500" fill="hold"/>
                                        <p:tgtEl>
                                          <p:spTgt spid="778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7832"/>
                                        </p:tgtEl>
                                        <p:attrNameLst>
                                          <p:attrName>style.visibility</p:attrName>
                                        </p:attrNameLst>
                                      </p:cBhvr>
                                      <p:to>
                                        <p:strVal val="visible"/>
                                      </p:to>
                                    </p:set>
                                    <p:anim calcmode="lin" valueType="num">
                                      <p:cBhvr additive="base">
                                        <p:cTn id="19" dur="500" fill="hold"/>
                                        <p:tgtEl>
                                          <p:spTgt spid="77832"/>
                                        </p:tgtEl>
                                        <p:attrNameLst>
                                          <p:attrName>ppt_x</p:attrName>
                                        </p:attrNameLst>
                                      </p:cBhvr>
                                      <p:tavLst>
                                        <p:tav tm="0">
                                          <p:val>
                                            <p:strVal val="0-#ppt_w/2"/>
                                          </p:val>
                                        </p:tav>
                                        <p:tav tm="100000">
                                          <p:val>
                                            <p:strVal val="#ppt_x"/>
                                          </p:val>
                                        </p:tav>
                                      </p:tavLst>
                                    </p:anim>
                                    <p:anim calcmode="lin" valueType="num">
                                      <p:cBhvr additive="base">
                                        <p:cTn id="20" dur="500" fill="hold"/>
                                        <p:tgtEl>
                                          <p:spTgt spid="7783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7833"/>
                                        </p:tgtEl>
                                        <p:attrNameLst>
                                          <p:attrName>style.visibility</p:attrName>
                                        </p:attrNameLst>
                                      </p:cBhvr>
                                      <p:to>
                                        <p:strVal val="visible"/>
                                      </p:to>
                                    </p:set>
                                    <p:anim calcmode="lin" valueType="num">
                                      <p:cBhvr additive="base">
                                        <p:cTn id="25" dur="500" fill="hold"/>
                                        <p:tgtEl>
                                          <p:spTgt spid="77833"/>
                                        </p:tgtEl>
                                        <p:attrNameLst>
                                          <p:attrName>ppt_x</p:attrName>
                                        </p:attrNameLst>
                                      </p:cBhvr>
                                      <p:tavLst>
                                        <p:tav tm="0">
                                          <p:val>
                                            <p:strVal val="0-#ppt_w/2"/>
                                          </p:val>
                                        </p:tav>
                                        <p:tav tm="100000">
                                          <p:val>
                                            <p:strVal val="#ppt_x"/>
                                          </p:val>
                                        </p:tav>
                                      </p:tavLst>
                                    </p:anim>
                                    <p:anim calcmode="lin" valueType="num">
                                      <p:cBhvr additive="base">
                                        <p:cTn id="26" dur="500" fill="hold"/>
                                        <p:tgtEl>
                                          <p:spTgt spid="7783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7834"/>
                                        </p:tgtEl>
                                        <p:attrNameLst>
                                          <p:attrName>style.visibility</p:attrName>
                                        </p:attrNameLst>
                                      </p:cBhvr>
                                      <p:to>
                                        <p:strVal val="visible"/>
                                      </p:to>
                                    </p:set>
                                    <p:anim calcmode="lin" valueType="num">
                                      <p:cBhvr additive="base">
                                        <p:cTn id="31" dur="500" fill="hold"/>
                                        <p:tgtEl>
                                          <p:spTgt spid="77834"/>
                                        </p:tgtEl>
                                        <p:attrNameLst>
                                          <p:attrName>ppt_x</p:attrName>
                                        </p:attrNameLst>
                                      </p:cBhvr>
                                      <p:tavLst>
                                        <p:tav tm="0">
                                          <p:val>
                                            <p:strVal val="0-#ppt_w/2"/>
                                          </p:val>
                                        </p:tav>
                                        <p:tav tm="100000">
                                          <p:val>
                                            <p:strVal val="#ppt_x"/>
                                          </p:val>
                                        </p:tav>
                                      </p:tavLst>
                                    </p:anim>
                                    <p:anim calcmode="lin" valueType="num">
                                      <p:cBhvr additive="base">
                                        <p:cTn id="32" dur="500" fill="hold"/>
                                        <p:tgtEl>
                                          <p:spTgt spid="7783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77835"/>
                                        </p:tgtEl>
                                        <p:attrNameLst>
                                          <p:attrName>style.visibility</p:attrName>
                                        </p:attrNameLst>
                                      </p:cBhvr>
                                      <p:to>
                                        <p:strVal val="visible"/>
                                      </p:to>
                                    </p:set>
                                    <p:anim calcmode="lin" valueType="num">
                                      <p:cBhvr additive="base">
                                        <p:cTn id="37" dur="500" fill="hold"/>
                                        <p:tgtEl>
                                          <p:spTgt spid="77835"/>
                                        </p:tgtEl>
                                        <p:attrNameLst>
                                          <p:attrName>ppt_x</p:attrName>
                                        </p:attrNameLst>
                                      </p:cBhvr>
                                      <p:tavLst>
                                        <p:tav tm="0">
                                          <p:val>
                                            <p:strVal val="0-#ppt_w/2"/>
                                          </p:val>
                                        </p:tav>
                                        <p:tav tm="100000">
                                          <p:val>
                                            <p:strVal val="#ppt_x"/>
                                          </p:val>
                                        </p:tav>
                                      </p:tavLst>
                                    </p:anim>
                                    <p:anim calcmode="lin" valueType="num">
                                      <p:cBhvr additive="base">
                                        <p:cTn id="38" dur="500" fill="hold"/>
                                        <p:tgtEl>
                                          <p:spTgt spid="778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152400"/>
            <a:ext cx="8686800" cy="838200"/>
          </a:xfrm>
        </p:spPr>
        <p:txBody>
          <a:bodyPr/>
          <a:lstStyle/>
          <a:p>
            <a:pPr eaLnBrk="1" fontAlgn="auto" hangingPunct="1">
              <a:spcAft>
                <a:spcPts val="0"/>
              </a:spcAft>
              <a:defRPr/>
            </a:pPr>
            <a:r>
              <a:rPr lang="en-US" altLang="en-US" u="sng" smtClean="0">
                <a:solidFill>
                  <a:srgbClr val="003399"/>
                </a:solidFill>
                <a:latin typeface="Cooper Black" pitchFamily="18" charset="0"/>
              </a:rPr>
              <a:t>2. Dependent Variable: (DV)</a:t>
            </a:r>
          </a:p>
        </p:txBody>
      </p:sp>
      <p:sp>
        <p:nvSpPr>
          <p:cNvPr id="82947" name="Rectangle 3"/>
          <p:cNvSpPr>
            <a:spLocks noGrp="1" noChangeArrowheads="1"/>
          </p:cNvSpPr>
          <p:nvPr>
            <p:ph idx="1"/>
          </p:nvPr>
        </p:nvSpPr>
        <p:spPr>
          <a:xfrm>
            <a:off x="228600" y="1066800"/>
            <a:ext cx="8686800" cy="4191000"/>
          </a:xfrm>
        </p:spPr>
        <p:txBody>
          <a:bodyPr/>
          <a:lstStyle/>
          <a:p>
            <a:pPr eaLnBrk="1" hangingPunct="1">
              <a:buFontTx/>
              <a:buNone/>
            </a:pPr>
            <a:r>
              <a:rPr lang="en-US" altLang="en-US" u="sng" smtClean="0">
                <a:solidFill>
                  <a:srgbClr val="C00000"/>
                </a:solidFill>
                <a:latin typeface="Rockwell" panose="02060603020205020403" pitchFamily="18" charset="0"/>
              </a:rPr>
              <a:t>The responding variable; the variable that is being MEASURED.</a:t>
            </a:r>
          </a:p>
          <a:p>
            <a:pPr eaLnBrk="1" hangingPunct="1">
              <a:buFontTx/>
              <a:buNone/>
            </a:pPr>
            <a:endParaRPr lang="en-US" altLang="en-US" sz="1600" smtClean="0"/>
          </a:p>
          <a:p>
            <a:pPr eaLnBrk="1" hangingPunct="1"/>
            <a:r>
              <a:rPr lang="en-US" altLang="en-US" smtClean="0"/>
              <a:t>Also known as the DV in an experiment!</a:t>
            </a:r>
          </a:p>
        </p:txBody>
      </p:sp>
      <p:sp>
        <p:nvSpPr>
          <p:cNvPr id="4" name="TextBox 3"/>
          <p:cNvSpPr txBox="1">
            <a:spLocks noChangeArrowheads="1"/>
          </p:cNvSpPr>
          <p:nvPr/>
        </p:nvSpPr>
        <p:spPr bwMode="auto">
          <a:xfrm>
            <a:off x="0" y="3276600"/>
            <a:ext cx="8991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2000" b="1">
                <a:solidFill>
                  <a:srgbClr val="FF0066"/>
                </a:solidFill>
                <a:latin typeface="Comic Sans MS" panose="030F0702030302020204" pitchFamily="66" charset="0"/>
              </a:rPr>
              <a:t>EXAMPLE</a:t>
            </a:r>
            <a:r>
              <a:rPr lang="en-US" altLang="en-US" sz="2000">
                <a:solidFill>
                  <a:schemeClr val="tx1"/>
                </a:solidFill>
                <a:latin typeface="Comic Sans MS" panose="030F0702030302020204" pitchFamily="66" charset="0"/>
              </a:rPr>
              <a:t>:</a:t>
            </a:r>
          </a:p>
          <a:p>
            <a:pPr>
              <a:spcBef>
                <a:spcPct val="0"/>
              </a:spcBef>
              <a:buClrTx/>
              <a:buSzTx/>
              <a:buFontTx/>
              <a:buNone/>
            </a:pPr>
            <a:r>
              <a:rPr lang="en-US" altLang="en-US" sz="2000" b="1">
                <a:solidFill>
                  <a:schemeClr val="tx1"/>
                </a:solidFill>
                <a:latin typeface="Comic Sans MS" panose="030F0702030302020204" pitchFamily="66" charset="0"/>
              </a:rPr>
              <a:t>A group of students were given a short course in speed-reading. The instructor was curious if a monetary incentive would influence performance on a reading test taken at the end of the course. Half the students were offered $5 for obtaining a certain level of performance on the test, the other half were not offered money.</a:t>
            </a:r>
            <a:r>
              <a:rPr lang="en-US" altLang="en-US" sz="2000">
                <a:solidFill>
                  <a:schemeClr val="tx1"/>
                </a:solidFill>
                <a:latin typeface="Comic Sans MS" panose="030F0702030302020204" pitchFamily="66" charset="0"/>
              </a:rPr>
              <a:t> </a:t>
            </a:r>
          </a:p>
          <a:p>
            <a:pPr>
              <a:spcBef>
                <a:spcPct val="0"/>
              </a:spcBef>
              <a:buClrTx/>
              <a:buSzTx/>
              <a:buFontTx/>
              <a:buNone/>
            </a:pPr>
            <a:endParaRPr lang="en-US" altLang="en-US" sz="2000">
              <a:solidFill>
                <a:schemeClr val="tx1"/>
              </a:solidFill>
              <a:latin typeface="Comic Sans MS" panose="030F0702030302020204" pitchFamily="66" charset="0"/>
            </a:endParaRPr>
          </a:p>
          <a:p>
            <a:pPr>
              <a:spcBef>
                <a:spcPct val="0"/>
              </a:spcBef>
              <a:buClrTx/>
              <a:buSzTx/>
              <a:buFontTx/>
              <a:buNone/>
            </a:pPr>
            <a:r>
              <a:rPr lang="en-US" altLang="en-US" sz="1800" b="1">
                <a:solidFill>
                  <a:srgbClr val="0000FF"/>
                </a:solidFill>
                <a:latin typeface="Comic Sans MS" panose="030F0702030302020204" pitchFamily="66" charset="0"/>
              </a:rPr>
              <a:t>Independent Variable:</a:t>
            </a:r>
          </a:p>
          <a:p>
            <a:pPr>
              <a:spcBef>
                <a:spcPct val="0"/>
              </a:spcBef>
              <a:buClrTx/>
              <a:buSzTx/>
              <a:buFontTx/>
              <a:buNone/>
            </a:pPr>
            <a:endParaRPr lang="en-US" altLang="en-US" sz="1800" b="1">
              <a:solidFill>
                <a:srgbClr val="0000FF"/>
              </a:solidFill>
              <a:latin typeface="Comic Sans MS" panose="030F0702030302020204" pitchFamily="66" charset="0"/>
            </a:endParaRPr>
          </a:p>
          <a:p>
            <a:pPr>
              <a:spcBef>
                <a:spcPct val="0"/>
              </a:spcBef>
              <a:buClrTx/>
              <a:buSzTx/>
              <a:buFontTx/>
              <a:buNone/>
            </a:pPr>
            <a:endParaRPr lang="en-US" altLang="en-US" sz="1800" b="1">
              <a:solidFill>
                <a:srgbClr val="0000FF"/>
              </a:solidFill>
              <a:latin typeface="Comic Sans MS" panose="030F0702030302020204" pitchFamily="66" charset="0"/>
            </a:endParaRPr>
          </a:p>
          <a:p>
            <a:pPr>
              <a:spcBef>
                <a:spcPct val="0"/>
              </a:spcBef>
              <a:buClrTx/>
              <a:buSzTx/>
              <a:buFontTx/>
              <a:buNone/>
            </a:pPr>
            <a:r>
              <a:rPr lang="en-US" altLang="en-US" sz="1800" b="1">
                <a:solidFill>
                  <a:srgbClr val="0000FF"/>
                </a:solidFill>
                <a:latin typeface="Comic Sans MS" panose="030F0702030302020204" pitchFamily="66" charset="0"/>
              </a:rPr>
              <a:t>Dependent Variable:</a:t>
            </a:r>
          </a:p>
        </p:txBody>
      </p:sp>
      <p:sp>
        <p:nvSpPr>
          <p:cNvPr id="5" name="TextBox 4"/>
          <p:cNvSpPr txBox="1">
            <a:spLocks noChangeArrowheads="1"/>
          </p:cNvSpPr>
          <p:nvPr/>
        </p:nvSpPr>
        <p:spPr bwMode="auto">
          <a:xfrm>
            <a:off x="2590800" y="5410200"/>
            <a:ext cx="624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2000">
                <a:solidFill>
                  <a:srgbClr val="FF0000"/>
                </a:solidFill>
                <a:latin typeface="Comic Sans MS" panose="030F0702030302020204" pitchFamily="66" charset="0"/>
              </a:rPr>
              <a:t>The incentive (money)  after a course in speed-reading</a:t>
            </a:r>
          </a:p>
        </p:txBody>
      </p:sp>
      <p:sp>
        <p:nvSpPr>
          <p:cNvPr id="6" name="TextBox 5"/>
          <p:cNvSpPr txBox="1">
            <a:spLocks noChangeArrowheads="1"/>
          </p:cNvSpPr>
          <p:nvPr/>
        </p:nvSpPr>
        <p:spPr bwMode="auto">
          <a:xfrm>
            <a:off x="2362200" y="6248400"/>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2000">
                <a:solidFill>
                  <a:srgbClr val="FF0000"/>
                </a:solidFill>
                <a:latin typeface="Comic Sans MS" panose="030F0702030302020204" pitchFamily="66" charset="0"/>
              </a:rPr>
              <a:t>Performance on a reading test</a:t>
            </a:r>
          </a:p>
        </p:txBody>
      </p:sp>
    </p:spTree>
    <p:extLst>
      <p:ext uri="{BB962C8B-B14F-4D97-AF65-F5344CB8AC3E}">
        <p14:creationId xmlns:p14="http://schemas.microsoft.com/office/powerpoint/2010/main" val="837383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dissolve">
                                      <p:cBhvr>
                                        <p:cTn id="7" dur="500"/>
                                        <p:tgtEl>
                                          <p:spTgt spid="829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Effect transition="in" filter="dissolve">
                                      <p:cBhvr>
                                        <p:cTn id="12" dur="500"/>
                                        <p:tgtEl>
                                          <p:spTgt spid="829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304800" y="1447800"/>
            <a:ext cx="8534400" cy="5105400"/>
          </a:xfrm>
        </p:spPr>
        <p:txBody>
          <a:bodyPr/>
          <a:lstStyle/>
          <a:p>
            <a:pPr eaLnBrk="1" hangingPunct="1">
              <a:buFontTx/>
              <a:buNone/>
            </a:pPr>
            <a:r>
              <a:rPr lang="en-US" altLang="en-US" smtClean="0"/>
              <a:t>1. There will be a statistically significant difference in graduation rates of at-risk high school seniors who participate in an intensive study program as opposed to at-risk high-school seniors who do not participate in the intensive study program." </a:t>
            </a:r>
          </a:p>
          <a:p>
            <a:pPr eaLnBrk="1" hangingPunct="1"/>
            <a:r>
              <a:rPr lang="en-US" altLang="en-US" b="1" smtClean="0">
                <a:solidFill>
                  <a:srgbClr val="0000FF"/>
                </a:solidFill>
                <a:latin typeface="Cooper Black" panose="0208090404030B020404" pitchFamily="18" charset="0"/>
              </a:rPr>
              <a:t>IV: </a:t>
            </a:r>
          </a:p>
          <a:p>
            <a:pPr eaLnBrk="1" hangingPunct="1">
              <a:buFontTx/>
              <a:buNone/>
            </a:pPr>
            <a:endParaRPr lang="en-US" altLang="en-US" sz="1600" b="1" smtClean="0">
              <a:solidFill>
                <a:srgbClr val="0000FF"/>
              </a:solidFill>
              <a:latin typeface="Cooper Black" panose="0208090404030B020404" pitchFamily="18" charset="0"/>
            </a:endParaRPr>
          </a:p>
          <a:p>
            <a:pPr eaLnBrk="1" hangingPunct="1"/>
            <a:r>
              <a:rPr lang="en-US" altLang="en-US" b="1" smtClean="0">
                <a:solidFill>
                  <a:srgbClr val="0000FF"/>
                </a:solidFill>
                <a:latin typeface="Cooper Black" panose="0208090404030B020404" pitchFamily="18" charset="0"/>
              </a:rPr>
              <a:t>DV: </a:t>
            </a:r>
            <a:endParaRPr lang="en-US" altLang="en-US" smtClean="0">
              <a:solidFill>
                <a:srgbClr val="0000FF"/>
              </a:solidFill>
              <a:latin typeface="Cooper Black" panose="0208090404030B020404" pitchFamily="18" charset="0"/>
            </a:endParaRPr>
          </a:p>
        </p:txBody>
      </p:sp>
      <p:sp>
        <p:nvSpPr>
          <p:cNvPr id="4" name="Rectangle 3"/>
          <p:cNvSpPr/>
          <p:nvPr/>
        </p:nvSpPr>
        <p:spPr>
          <a:xfrm>
            <a:off x="457200" y="228600"/>
            <a:ext cx="8337539" cy="1200329"/>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Independent VS Dependent Variable</a:t>
            </a:r>
          </a:p>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EXAMPLES:</a:t>
            </a:r>
          </a:p>
        </p:txBody>
      </p:sp>
      <p:sp>
        <p:nvSpPr>
          <p:cNvPr id="5" name="TextBox 4"/>
          <p:cNvSpPr txBox="1">
            <a:spLocks noChangeArrowheads="1"/>
          </p:cNvSpPr>
          <p:nvPr/>
        </p:nvSpPr>
        <p:spPr bwMode="auto">
          <a:xfrm>
            <a:off x="1447800" y="510540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2000">
                <a:solidFill>
                  <a:srgbClr val="FF0000"/>
                </a:solidFill>
                <a:latin typeface="Comic Sans MS" panose="030F0702030302020204" pitchFamily="66" charset="0"/>
              </a:rPr>
              <a:t>Intensive study program</a:t>
            </a:r>
          </a:p>
        </p:txBody>
      </p:sp>
      <p:sp>
        <p:nvSpPr>
          <p:cNvPr id="6" name="TextBox 5"/>
          <p:cNvSpPr txBox="1">
            <a:spLocks noChangeArrowheads="1"/>
          </p:cNvSpPr>
          <p:nvPr/>
        </p:nvSpPr>
        <p:spPr bwMode="auto">
          <a:xfrm>
            <a:off x="1524000" y="594360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2000">
                <a:solidFill>
                  <a:srgbClr val="FF0000"/>
                </a:solidFill>
                <a:latin typeface="Comic Sans MS" panose="030F0702030302020204" pitchFamily="66" charset="0"/>
              </a:rPr>
              <a:t>Graduation rate of at-risk high school seniors</a:t>
            </a:r>
          </a:p>
        </p:txBody>
      </p:sp>
    </p:spTree>
    <p:extLst>
      <p:ext uri="{BB962C8B-B14F-4D97-AF65-F5344CB8AC3E}">
        <p14:creationId xmlns:p14="http://schemas.microsoft.com/office/powerpoint/2010/main" val="2084915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228600" y="1295400"/>
            <a:ext cx="8686800" cy="5181600"/>
          </a:xfrm>
        </p:spPr>
        <p:txBody>
          <a:bodyPr/>
          <a:lstStyle/>
          <a:p>
            <a:pPr eaLnBrk="1" hangingPunct="1">
              <a:buFontTx/>
              <a:buNone/>
            </a:pPr>
            <a:r>
              <a:rPr lang="en-US" altLang="en-US" sz="2400" smtClean="0"/>
              <a:t> </a:t>
            </a:r>
            <a:r>
              <a:rPr lang="en-US" altLang="en-US" sz="2400" smtClean="0">
                <a:solidFill>
                  <a:srgbClr val="C00000"/>
                </a:solidFill>
                <a:latin typeface="Rockwell" panose="02060603020205020403" pitchFamily="18" charset="0"/>
              </a:rPr>
              <a:t>A scientist wants to investigate whether plants need sunlight to grow. The hypothesis being tested is:</a:t>
            </a:r>
          </a:p>
          <a:p>
            <a:pPr eaLnBrk="1" hangingPunct="1">
              <a:buFontTx/>
              <a:buNone/>
            </a:pPr>
            <a:r>
              <a:rPr lang="en-US" altLang="en-US" sz="2400" smtClean="0"/>
              <a:t> </a:t>
            </a:r>
            <a:r>
              <a:rPr lang="en-US" altLang="en-US" sz="2600" smtClean="0"/>
              <a:t>2. “</a:t>
            </a:r>
            <a:r>
              <a:rPr lang="en-US" altLang="en-US" sz="2600" b="1" smtClean="0"/>
              <a:t>Plants require sunlight to grow.” The scientist placed one tray of sunflower seedlings in the sun and another tray of sunflower seedlings in a cupboard in the laboratory. The seedlings were watered and after 6 weeks the height of each seedling was measured. </a:t>
            </a:r>
            <a:endParaRPr lang="en-US" altLang="en-US" sz="2400" b="1" i="1" smtClean="0"/>
          </a:p>
          <a:p>
            <a:pPr eaLnBrk="1" hangingPunct="1">
              <a:buFontTx/>
              <a:buNone/>
            </a:pPr>
            <a:r>
              <a:rPr lang="en-US" altLang="en-US" smtClean="0">
                <a:solidFill>
                  <a:srgbClr val="0000FF"/>
                </a:solidFill>
                <a:latin typeface="Showcard Gothic" panose="04020904020102020604" pitchFamily="82" charset="0"/>
              </a:rPr>
              <a:t>I.V. :</a:t>
            </a:r>
          </a:p>
          <a:p>
            <a:pPr eaLnBrk="1" hangingPunct="1">
              <a:buFontTx/>
              <a:buNone/>
            </a:pPr>
            <a:endParaRPr lang="en-US" altLang="en-US" smtClean="0">
              <a:solidFill>
                <a:srgbClr val="0000FF"/>
              </a:solidFill>
              <a:latin typeface="Showcard Gothic" panose="04020904020102020604" pitchFamily="82" charset="0"/>
            </a:endParaRPr>
          </a:p>
          <a:p>
            <a:pPr eaLnBrk="1" hangingPunct="1">
              <a:buFontTx/>
              <a:buNone/>
            </a:pPr>
            <a:r>
              <a:rPr lang="en-US" altLang="en-US" smtClean="0">
                <a:solidFill>
                  <a:srgbClr val="0000FF"/>
                </a:solidFill>
                <a:latin typeface="Showcard Gothic" panose="04020904020102020604" pitchFamily="82" charset="0"/>
              </a:rPr>
              <a:t>D.V. :</a:t>
            </a:r>
          </a:p>
        </p:txBody>
      </p:sp>
      <p:sp>
        <p:nvSpPr>
          <p:cNvPr id="4" name="Rectangle 3"/>
          <p:cNvSpPr/>
          <p:nvPr/>
        </p:nvSpPr>
        <p:spPr>
          <a:xfrm>
            <a:off x="533400" y="228600"/>
            <a:ext cx="7924800" cy="1077218"/>
          </a:xfrm>
          <a:prstGeom prst="rect">
            <a:avLst/>
          </a:prstGeom>
        </p:spPr>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Independent VS Dependent Variable</a:t>
            </a:r>
          </a:p>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EXAMPLES:</a:t>
            </a:r>
          </a:p>
        </p:txBody>
      </p:sp>
      <p:sp>
        <p:nvSpPr>
          <p:cNvPr id="5" name="TextBox 4"/>
          <p:cNvSpPr txBox="1">
            <a:spLocks noChangeArrowheads="1"/>
          </p:cNvSpPr>
          <p:nvPr/>
        </p:nvSpPr>
        <p:spPr bwMode="auto">
          <a:xfrm>
            <a:off x="1295400" y="4724400"/>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2000">
                <a:solidFill>
                  <a:srgbClr val="FF0000"/>
                </a:solidFill>
                <a:latin typeface="Comic Sans MS" panose="030F0702030302020204" pitchFamily="66" charset="0"/>
              </a:rPr>
              <a:t>The amount of sunlight given to each tray of sunflower seedlings</a:t>
            </a:r>
          </a:p>
        </p:txBody>
      </p:sp>
      <p:sp>
        <p:nvSpPr>
          <p:cNvPr id="6" name="TextBox 5"/>
          <p:cNvSpPr txBox="1">
            <a:spLocks noChangeArrowheads="1"/>
          </p:cNvSpPr>
          <p:nvPr/>
        </p:nvSpPr>
        <p:spPr bwMode="auto">
          <a:xfrm>
            <a:off x="1371600" y="5867400"/>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2000">
                <a:solidFill>
                  <a:srgbClr val="FF0000"/>
                </a:solidFill>
                <a:latin typeface="Comic Sans MS" panose="030F0702030302020204" pitchFamily="66" charset="0"/>
              </a:rPr>
              <a:t>The height of each sunflower seedlings after 6 weeks </a:t>
            </a:r>
          </a:p>
        </p:txBody>
      </p:sp>
    </p:spTree>
    <p:extLst>
      <p:ext uri="{BB962C8B-B14F-4D97-AF65-F5344CB8AC3E}">
        <p14:creationId xmlns:p14="http://schemas.microsoft.com/office/powerpoint/2010/main" val="2849719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ounded Rectangle 5"/>
          <p:cNvSpPr>
            <a:spLocks noChangeArrowheads="1"/>
          </p:cNvSpPr>
          <p:nvPr/>
        </p:nvSpPr>
        <p:spPr bwMode="auto">
          <a:xfrm>
            <a:off x="0" y="5410200"/>
            <a:ext cx="9144000" cy="1066800"/>
          </a:xfrm>
          <a:prstGeom prst="roundRect">
            <a:avLst>
              <a:gd name="adj" fmla="val 16667"/>
            </a:avLst>
          </a:prstGeom>
          <a:solidFill>
            <a:schemeClr val="accent1"/>
          </a:solidFill>
          <a:ln w="9525" algn="ctr">
            <a:solidFill>
              <a:schemeClr val="tx1"/>
            </a:solidFill>
            <a:round/>
            <a:headEnd/>
            <a:tailEnd/>
          </a:ln>
        </p:spPr>
        <p:txBody>
          <a:bodyPr wrap="none"/>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endParaRPr lang="en-US" altLang="en-US" sz="1800">
              <a:solidFill>
                <a:schemeClr val="tx1"/>
              </a:solidFill>
              <a:latin typeface="Comic Sans MS" panose="030F0702030302020204" pitchFamily="66" charset="0"/>
            </a:endParaRPr>
          </a:p>
        </p:txBody>
      </p:sp>
      <p:sp>
        <p:nvSpPr>
          <p:cNvPr id="54275" name="Rectangle 2"/>
          <p:cNvSpPr>
            <a:spLocks noGrp="1" noChangeArrowheads="1"/>
          </p:cNvSpPr>
          <p:nvPr>
            <p:ph type="title"/>
          </p:nvPr>
        </p:nvSpPr>
        <p:spPr>
          <a:xfrm>
            <a:off x="381000" y="152400"/>
            <a:ext cx="8382000" cy="685800"/>
          </a:xfrm>
        </p:spPr>
        <p:txBody>
          <a:bodyPr>
            <a:normAutofit fontScale="90000"/>
          </a:bodyPr>
          <a:lstStyle/>
          <a:p>
            <a:pPr eaLnBrk="1" fontAlgn="auto" hangingPunct="1">
              <a:spcAft>
                <a:spcPts val="0"/>
              </a:spcAft>
              <a:defRPr/>
            </a:pPr>
            <a:r>
              <a:rPr lang="en-US" altLang="en-US" u="sng" smtClean="0">
                <a:solidFill>
                  <a:srgbClr val="0000FF"/>
                </a:solidFill>
                <a:latin typeface="Cooper Black" pitchFamily="18" charset="0"/>
              </a:rPr>
              <a:t>3. CONSTANTS</a:t>
            </a:r>
          </a:p>
        </p:txBody>
      </p:sp>
      <p:sp>
        <p:nvSpPr>
          <p:cNvPr id="83971" name="Rectangle 3"/>
          <p:cNvSpPr>
            <a:spLocks noGrp="1" noChangeArrowheads="1"/>
          </p:cNvSpPr>
          <p:nvPr>
            <p:ph idx="1"/>
          </p:nvPr>
        </p:nvSpPr>
        <p:spPr>
          <a:xfrm>
            <a:off x="152400" y="1066800"/>
            <a:ext cx="8839200" cy="4419600"/>
          </a:xfrm>
        </p:spPr>
        <p:txBody>
          <a:bodyPr/>
          <a:lstStyle/>
          <a:p>
            <a:pPr eaLnBrk="1" hangingPunct="1">
              <a:buFontTx/>
              <a:buNone/>
            </a:pPr>
            <a:r>
              <a:rPr lang="en-US" altLang="en-US" sz="2800" b="1" u="sng" smtClean="0">
                <a:solidFill>
                  <a:srgbClr val="C00000"/>
                </a:solidFill>
                <a:latin typeface="Rockwell" panose="02060603020205020403" pitchFamily="18" charset="0"/>
              </a:rPr>
              <a:t>All variables that MUST remain the same during the experiment.</a:t>
            </a:r>
          </a:p>
          <a:p>
            <a:pPr eaLnBrk="1" hangingPunct="1">
              <a:buFontTx/>
              <a:buNone/>
            </a:pPr>
            <a:r>
              <a:rPr lang="en-US" altLang="en-US" sz="2400" b="1" smtClean="0"/>
              <a:t>Mrs. Ellison has a patch of sweet corn behind the school.  In the past, she has only planted corn without fertilizer.  She wants to see if the sweet corn will grow better with a “fertilizer” from her cat’s litter box.  Mrs. Ellison plants one row of corn with the “fertilizer” and another row without the fertilizer.  Both rows were planted in the same area and in the same type of soil.  Both rows were also planted with the same exact type of seed.</a:t>
            </a:r>
            <a:endParaRPr lang="en-US" altLang="en-US" sz="2400" b="1" smtClean="0">
              <a:solidFill>
                <a:srgbClr val="C00000"/>
              </a:solidFill>
              <a:latin typeface="Rockwell" panose="02060603020205020403" pitchFamily="18" charset="0"/>
            </a:endParaRPr>
          </a:p>
          <a:p>
            <a:pPr eaLnBrk="1" hangingPunct="1">
              <a:buFontTx/>
              <a:buNone/>
            </a:pPr>
            <a:endParaRPr lang="en-US" altLang="en-US" smtClean="0"/>
          </a:p>
        </p:txBody>
      </p:sp>
      <p:sp>
        <p:nvSpPr>
          <p:cNvPr id="5" name="TextBox 4"/>
          <p:cNvSpPr txBox="1">
            <a:spLocks noChangeArrowheads="1"/>
          </p:cNvSpPr>
          <p:nvPr/>
        </p:nvSpPr>
        <p:spPr bwMode="auto">
          <a:xfrm>
            <a:off x="228600" y="5410200"/>
            <a:ext cx="838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AutoNum type="arabicPeriod"/>
            </a:pPr>
            <a:r>
              <a:rPr lang="en-US" altLang="en-US" sz="1800" b="1">
                <a:solidFill>
                  <a:srgbClr val="006600"/>
                </a:solidFill>
                <a:latin typeface="Century Gothic" panose="020B0502020202020204" pitchFamily="34" charset="0"/>
              </a:rPr>
              <a:t>Seed type	2. Soil type	3. Area planted		4. Sun exposure</a:t>
            </a:r>
          </a:p>
          <a:p>
            <a:pPr>
              <a:spcBef>
                <a:spcPct val="0"/>
              </a:spcBef>
              <a:buClrTx/>
              <a:buSzTx/>
              <a:buFontTx/>
              <a:buAutoNum type="arabicPeriod"/>
            </a:pPr>
            <a:endParaRPr lang="en-US" altLang="en-US" sz="1800" b="1">
              <a:solidFill>
                <a:srgbClr val="006600"/>
              </a:solidFill>
              <a:latin typeface="Century Gothic" panose="020B0502020202020204" pitchFamily="34" charset="0"/>
            </a:endParaRPr>
          </a:p>
          <a:p>
            <a:pPr>
              <a:spcBef>
                <a:spcPct val="0"/>
              </a:spcBef>
              <a:buClrTx/>
              <a:buSzTx/>
              <a:buFontTx/>
              <a:buNone/>
            </a:pPr>
            <a:r>
              <a:rPr lang="en-US" altLang="en-US" sz="1800" b="1">
                <a:solidFill>
                  <a:srgbClr val="006600"/>
                </a:solidFill>
                <a:latin typeface="Century Gothic" panose="020B0502020202020204" pitchFamily="34" charset="0"/>
              </a:rPr>
              <a:t>5. Amount of water given	6. Tools used to plant seeds	7…. </a:t>
            </a:r>
          </a:p>
        </p:txBody>
      </p:sp>
    </p:spTree>
    <p:extLst>
      <p:ext uri="{BB962C8B-B14F-4D97-AF65-F5344CB8AC3E}">
        <p14:creationId xmlns:p14="http://schemas.microsoft.com/office/powerpoint/2010/main" val="1299568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blinds(horizontal)">
                                      <p:cBhvr>
                                        <p:cTn id="12" dur="500"/>
                                        <p:tgtEl>
                                          <p:spTgt spid="839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linds(horizontal)">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76200" y="152400"/>
            <a:ext cx="8839200" cy="838200"/>
          </a:xfrm>
        </p:spPr>
        <p:txBody>
          <a:bodyPr/>
          <a:lstStyle/>
          <a:p>
            <a:pPr eaLnBrk="1" fontAlgn="auto" hangingPunct="1">
              <a:spcAft>
                <a:spcPts val="0"/>
              </a:spcAft>
              <a:defRPr/>
            </a:pPr>
            <a:r>
              <a:rPr lang="en-US" altLang="en-US" u="sng" smtClean="0">
                <a:solidFill>
                  <a:srgbClr val="003399"/>
                </a:solidFill>
                <a:latin typeface="Bauhaus 93" pitchFamily="82" charset="0"/>
              </a:rPr>
              <a:t>Identifying Variables- Practice</a:t>
            </a:r>
          </a:p>
        </p:txBody>
      </p:sp>
      <p:sp>
        <p:nvSpPr>
          <p:cNvPr id="3" name="Content Placeholder 2"/>
          <p:cNvSpPr>
            <a:spLocks noGrp="1"/>
          </p:cNvSpPr>
          <p:nvPr>
            <p:ph idx="1"/>
          </p:nvPr>
        </p:nvSpPr>
        <p:spPr>
          <a:xfrm>
            <a:off x="152400" y="990600"/>
            <a:ext cx="8763000" cy="4800600"/>
          </a:xfrm>
        </p:spPr>
        <p:txBody>
          <a:bodyPr>
            <a:normAutofit/>
          </a:bodyPr>
          <a:lstStyle/>
          <a:p>
            <a:pPr marL="457200" indent="-457200" eaLnBrk="1" fontAlgn="auto" hangingPunct="1">
              <a:spcAft>
                <a:spcPts val="0"/>
              </a:spcAft>
              <a:buFontTx/>
              <a:buAutoNum type="arabicPeriod"/>
              <a:defRPr/>
            </a:pPr>
            <a:r>
              <a:rPr lang="en-US" sz="2500" u="sng" dirty="0" smtClean="0">
                <a:solidFill>
                  <a:srgbClr val="C00000"/>
                </a:solidFill>
              </a:rPr>
              <a:t>Fertilizer in soil increases flower production.</a:t>
            </a:r>
          </a:p>
          <a:p>
            <a:pPr marL="0" indent="0" eaLnBrk="1" fontAlgn="auto" hangingPunct="1">
              <a:spcAft>
                <a:spcPts val="0"/>
              </a:spcAft>
              <a:buFontTx/>
              <a:buNone/>
              <a:defRPr/>
            </a:pPr>
            <a:r>
              <a:rPr lang="en-US" sz="2500" u="sng" dirty="0" smtClean="0"/>
              <a:t>IV:______, DV: _______, 2 Controls: _____ &amp; _____</a:t>
            </a:r>
          </a:p>
          <a:p>
            <a:pPr marL="0" indent="0" eaLnBrk="1" fontAlgn="auto" hangingPunct="1">
              <a:spcAft>
                <a:spcPts val="0"/>
              </a:spcAft>
              <a:buFontTx/>
              <a:buNone/>
              <a:defRPr/>
            </a:pPr>
            <a:endParaRPr lang="en-US" sz="2500" dirty="0"/>
          </a:p>
          <a:p>
            <a:pPr marL="0" indent="0" eaLnBrk="1" fontAlgn="auto" hangingPunct="1">
              <a:spcAft>
                <a:spcPts val="0"/>
              </a:spcAft>
              <a:buFontTx/>
              <a:buNone/>
              <a:defRPr/>
            </a:pPr>
            <a:r>
              <a:rPr lang="en-US" sz="2500" u="sng" dirty="0" smtClean="0">
                <a:solidFill>
                  <a:srgbClr val="C00000"/>
                </a:solidFill>
              </a:rPr>
              <a:t>2. If zinc tablets are taken, then the number of colds per year is reduced.</a:t>
            </a:r>
          </a:p>
          <a:p>
            <a:pPr marL="0" indent="0" eaLnBrk="1" fontAlgn="auto" hangingPunct="1">
              <a:spcAft>
                <a:spcPts val="0"/>
              </a:spcAft>
              <a:buFontTx/>
              <a:buNone/>
              <a:defRPr/>
            </a:pPr>
            <a:r>
              <a:rPr lang="en-US" sz="2500" u="sng" dirty="0" smtClean="0"/>
              <a:t>IV: _____, DV: ______, 2 Controls: _____ &amp; _____</a:t>
            </a:r>
          </a:p>
          <a:p>
            <a:pPr marL="0" indent="0" eaLnBrk="1" fontAlgn="auto" hangingPunct="1">
              <a:spcAft>
                <a:spcPts val="0"/>
              </a:spcAft>
              <a:buFontTx/>
              <a:buNone/>
              <a:defRPr/>
            </a:pPr>
            <a:endParaRPr lang="en-US" sz="2500" dirty="0"/>
          </a:p>
          <a:p>
            <a:pPr marL="0" indent="0" eaLnBrk="1" fontAlgn="auto" hangingPunct="1">
              <a:spcAft>
                <a:spcPts val="0"/>
              </a:spcAft>
              <a:buFontTx/>
              <a:buNone/>
              <a:defRPr/>
            </a:pPr>
            <a:r>
              <a:rPr lang="en-US" sz="2500" u="sng" dirty="0" smtClean="0">
                <a:solidFill>
                  <a:srgbClr val="C00000"/>
                </a:solidFill>
              </a:rPr>
              <a:t>3. If water is present, then the number of bacteria in garbage bins increases.</a:t>
            </a:r>
          </a:p>
          <a:p>
            <a:pPr marL="0" indent="0" eaLnBrk="1" fontAlgn="auto" hangingPunct="1">
              <a:spcAft>
                <a:spcPts val="0"/>
              </a:spcAft>
              <a:buFontTx/>
              <a:buNone/>
              <a:defRPr/>
            </a:pPr>
            <a:r>
              <a:rPr lang="en-US" sz="2500" u="sng" dirty="0" smtClean="0"/>
              <a:t>IV: _____, DV: _____, 2 Controls: _____ &amp; _____</a:t>
            </a:r>
          </a:p>
          <a:p>
            <a:pPr marL="0" indent="0" eaLnBrk="1" fontAlgn="auto" hangingPunct="1">
              <a:spcAft>
                <a:spcPts val="0"/>
              </a:spcAft>
              <a:buFontTx/>
              <a:buNone/>
              <a:defRPr/>
            </a:pPr>
            <a:endParaRPr lang="en-US" sz="2500" dirty="0"/>
          </a:p>
          <a:p>
            <a:pPr marL="0" indent="0" eaLnBrk="1" fontAlgn="auto" hangingPunct="1">
              <a:spcAft>
                <a:spcPts val="0"/>
              </a:spcAft>
              <a:buFontTx/>
              <a:buNone/>
              <a:defRPr/>
            </a:pPr>
            <a:endParaRPr lang="en-US" sz="2500" dirty="0"/>
          </a:p>
        </p:txBody>
      </p:sp>
      <p:sp>
        <p:nvSpPr>
          <p:cNvPr id="4" name="Rectangle 3"/>
          <p:cNvSpPr/>
          <p:nvPr/>
        </p:nvSpPr>
        <p:spPr>
          <a:xfrm>
            <a:off x="533400" y="5715000"/>
            <a:ext cx="7550464" cy="7848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500" b="1" cap="all" dirty="0">
                <a:ln w="0"/>
                <a:solidFill>
                  <a:srgbClr val="00B0F0"/>
                </a:solidFill>
                <a:effectLst>
                  <a:reflection blurRad="12700" stA="50000" endPos="50000" dist="5000" dir="5400000" sy="-100000" rotWithShape="0"/>
                </a:effectLst>
              </a:rPr>
              <a:t>In your science </a:t>
            </a:r>
            <a:r>
              <a:rPr lang="en-US" sz="4500" b="1" cap="all" dirty="0" err="1">
                <a:ln w="0"/>
                <a:solidFill>
                  <a:srgbClr val="00B0F0"/>
                </a:solidFill>
                <a:effectLst>
                  <a:reflection blurRad="12700" stA="50000" endPos="50000" dist="5000" dir="5400000" sy="-100000" rotWithShape="0"/>
                </a:effectLst>
              </a:rPr>
              <a:t>ntbk</a:t>
            </a:r>
            <a:endParaRPr lang="en-US" sz="4500" b="1" cap="all" dirty="0">
              <a:ln w="0"/>
              <a:solidFill>
                <a:srgbClr val="00B0F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176404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381000" y="0"/>
            <a:ext cx="8382000" cy="838200"/>
          </a:xfrm>
        </p:spPr>
        <p:txBody>
          <a:bodyPr/>
          <a:lstStyle/>
          <a:p>
            <a:pPr eaLnBrk="1" fontAlgn="auto" hangingPunct="1">
              <a:spcAft>
                <a:spcPts val="0"/>
              </a:spcAft>
              <a:defRPr/>
            </a:pPr>
            <a:r>
              <a:rPr lang="en-US" altLang="en-US" sz="4000" b="1" u="sng" smtClean="0">
                <a:solidFill>
                  <a:srgbClr val="0000FF"/>
                </a:solidFill>
                <a:latin typeface="Cooper Black" pitchFamily="18" charset="0"/>
              </a:rPr>
              <a:t>4. CONTROL GROUP</a:t>
            </a:r>
          </a:p>
        </p:txBody>
      </p:sp>
      <p:sp>
        <p:nvSpPr>
          <p:cNvPr id="50179" name="Rectangle 1027"/>
          <p:cNvSpPr>
            <a:spLocks noGrp="1" noChangeArrowheads="1"/>
          </p:cNvSpPr>
          <p:nvPr>
            <p:ph idx="1"/>
          </p:nvPr>
        </p:nvSpPr>
        <p:spPr>
          <a:xfrm>
            <a:off x="228600" y="914400"/>
            <a:ext cx="8686800" cy="4572000"/>
          </a:xfrm>
        </p:spPr>
        <p:txBody>
          <a:bodyPr/>
          <a:lstStyle/>
          <a:p>
            <a:pPr eaLnBrk="1" hangingPunct="1">
              <a:buFontTx/>
              <a:buNone/>
            </a:pPr>
            <a:r>
              <a:rPr lang="en-US" altLang="en-US" sz="2800" u="sng" smtClean="0">
                <a:solidFill>
                  <a:srgbClr val="800080"/>
                </a:solidFill>
                <a:latin typeface="Rockwell Condensed" panose="02060603050405020104" pitchFamily="18" charset="0"/>
              </a:rPr>
              <a:t>A group that is NOT being manipulated or is </a:t>
            </a:r>
            <a:r>
              <a:rPr lang="en-US" altLang="en-US" sz="2800" u="sng" smtClean="0">
                <a:solidFill>
                  <a:srgbClr val="0070C0"/>
                </a:solidFill>
                <a:latin typeface="Rockwell Condensed" panose="02060603050405020104" pitchFamily="18" charset="0"/>
              </a:rPr>
              <a:t>NOT BEING TESTED </a:t>
            </a:r>
            <a:r>
              <a:rPr lang="en-US" altLang="en-US" sz="2800" u="sng" smtClean="0">
                <a:solidFill>
                  <a:srgbClr val="800080"/>
                </a:solidFill>
                <a:latin typeface="Rockwell Condensed" panose="02060603050405020104" pitchFamily="18" charset="0"/>
              </a:rPr>
              <a:t>by an experimental process.</a:t>
            </a:r>
          </a:p>
          <a:p>
            <a:pPr eaLnBrk="1" hangingPunct="1">
              <a:buFontTx/>
              <a:buNone/>
            </a:pPr>
            <a:endParaRPr lang="en-US" altLang="en-US" sz="2800" smtClean="0">
              <a:latin typeface="Rockwell Condensed" panose="02060603050405020104" pitchFamily="18" charset="0"/>
            </a:endParaRPr>
          </a:p>
          <a:p>
            <a:pPr eaLnBrk="1" hangingPunct="1">
              <a:buFontTx/>
              <a:buNone/>
            </a:pPr>
            <a:r>
              <a:rPr lang="en-US" altLang="en-US" sz="2800" smtClean="0">
                <a:latin typeface="Rockwell Condensed" panose="02060603050405020104" pitchFamily="18" charset="0"/>
              </a:rPr>
              <a:t>It is </a:t>
            </a:r>
            <a:r>
              <a:rPr lang="en-US" altLang="en-US" sz="2800" u="sng" smtClean="0">
                <a:solidFill>
                  <a:srgbClr val="FF0000"/>
                </a:solidFill>
                <a:latin typeface="Rockwell Condensed" panose="02060603050405020104" pitchFamily="18" charset="0"/>
              </a:rPr>
              <a:t>used to compare results to the experimental group.</a:t>
            </a:r>
          </a:p>
        </p:txBody>
      </p:sp>
      <p:pic>
        <p:nvPicPr>
          <p:cNvPr id="50180" name="Picture 5" descr="http://4.bp.blogspot.com/_dOJGn2J-VHg/TKSeBBqpB1I/AAAAAAAAAn8/ls3odyB3KCI/s1600/experi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124200"/>
            <a:ext cx="329565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3600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228600" y="228600"/>
            <a:ext cx="8763000" cy="6324600"/>
          </a:xfrm>
        </p:spPr>
        <p:txBody>
          <a:bodyPr>
            <a:normAutofit/>
          </a:bodyPr>
          <a:lstStyle/>
          <a:p>
            <a:pPr marL="0" indent="0" eaLnBrk="1" fontAlgn="auto" hangingPunct="1">
              <a:spcAft>
                <a:spcPts val="0"/>
              </a:spcAft>
              <a:buFontTx/>
              <a:buNone/>
              <a:defRPr/>
            </a:pPr>
            <a:r>
              <a:rPr lang="en-US" altLang="en-US" sz="2500" smtClean="0">
                <a:solidFill>
                  <a:srgbClr val="FF0000"/>
                </a:solidFill>
              </a:rPr>
              <a:t>Kindergarten children will select certain types of food because of its color.  Sandy put food coloring into 4 identical bowls of mashed potatoes as follows: Bowl 1 (green), Bowl 2 (red), Bowl 3 (blue), and Bowl 4 (yellow).  Each child chose a scoop of potatoes of the color of their choice.  Sandy did this experiment using 100 kindergarten students.  She recorded the number of students that chose each color.</a:t>
            </a:r>
          </a:p>
          <a:p>
            <a:pPr marL="0" indent="0" eaLnBrk="1" fontAlgn="auto" hangingPunct="1">
              <a:spcAft>
                <a:spcPts val="0"/>
              </a:spcAft>
              <a:buFontTx/>
              <a:buNone/>
              <a:defRPr/>
            </a:pPr>
            <a:r>
              <a:rPr lang="en-US" altLang="en-US" sz="3000" smtClean="0"/>
              <a:t> </a:t>
            </a:r>
          </a:p>
          <a:p>
            <a:pPr marL="0" indent="0" eaLnBrk="1" fontAlgn="auto" hangingPunct="1">
              <a:spcAft>
                <a:spcPts val="0"/>
              </a:spcAft>
              <a:buFontTx/>
              <a:buNone/>
              <a:defRPr/>
            </a:pPr>
            <a:r>
              <a:rPr lang="en-US" altLang="en-US" sz="3000" smtClean="0"/>
              <a:t>-Independent Variable:</a:t>
            </a:r>
          </a:p>
          <a:p>
            <a:pPr marL="0" indent="0" eaLnBrk="1" fontAlgn="auto" hangingPunct="1">
              <a:spcAft>
                <a:spcPts val="0"/>
              </a:spcAft>
              <a:buFontTx/>
              <a:buNone/>
              <a:defRPr/>
            </a:pPr>
            <a:endParaRPr lang="en-US" altLang="en-US" sz="3000" smtClean="0"/>
          </a:p>
          <a:p>
            <a:pPr marL="0" indent="0" eaLnBrk="1" fontAlgn="auto" hangingPunct="1">
              <a:spcAft>
                <a:spcPts val="0"/>
              </a:spcAft>
              <a:buFontTx/>
              <a:buNone/>
              <a:defRPr/>
            </a:pPr>
            <a:r>
              <a:rPr lang="en-US" altLang="en-US" sz="3000" smtClean="0"/>
              <a:t>-Dependent Variable:</a:t>
            </a:r>
          </a:p>
          <a:p>
            <a:pPr marL="0" indent="0" eaLnBrk="1" fontAlgn="auto" hangingPunct="1">
              <a:spcAft>
                <a:spcPts val="0"/>
              </a:spcAft>
              <a:buFontTx/>
              <a:buNone/>
              <a:defRPr/>
            </a:pPr>
            <a:endParaRPr lang="en-US" altLang="en-US" sz="3000" smtClean="0"/>
          </a:p>
          <a:p>
            <a:pPr marL="0" indent="0" eaLnBrk="1" fontAlgn="auto" hangingPunct="1">
              <a:spcAft>
                <a:spcPts val="0"/>
              </a:spcAft>
              <a:buFontTx/>
              <a:buNone/>
              <a:defRPr/>
            </a:pPr>
            <a:r>
              <a:rPr lang="en-US" altLang="en-US" sz="3000" smtClean="0"/>
              <a:t>-Controlled Variable(s):</a:t>
            </a:r>
          </a:p>
          <a:p>
            <a:pPr marL="0" indent="0" eaLnBrk="1" fontAlgn="auto" hangingPunct="1">
              <a:spcAft>
                <a:spcPts val="0"/>
              </a:spcAft>
              <a:buFontTx/>
              <a:buNone/>
              <a:defRPr/>
            </a:pPr>
            <a:r>
              <a:rPr lang="en-US" altLang="en-US" sz="3000" smtClean="0"/>
              <a:t> </a:t>
            </a:r>
          </a:p>
          <a:p>
            <a:pPr marL="0" indent="0" eaLnBrk="1" fontAlgn="auto" hangingPunct="1">
              <a:spcAft>
                <a:spcPts val="0"/>
              </a:spcAft>
              <a:buFontTx/>
              <a:buNone/>
              <a:defRPr/>
            </a:pPr>
            <a:endParaRPr lang="en-US" altLang="en-US" smtClean="0"/>
          </a:p>
        </p:txBody>
      </p:sp>
    </p:spTree>
    <p:extLst>
      <p:ext uri="{BB962C8B-B14F-4D97-AF65-F5344CB8AC3E}">
        <p14:creationId xmlns:p14="http://schemas.microsoft.com/office/powerpoint/2010/main" val="2765711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553200"/>
          </a:xfrm>
        </p:spPr>
        <p:txBody>
          <a:bodyPr>
            <a:normAutofit/>
          </a:bodyPr>
          <a:lstStyle/>
          <a:p>
            <a:pPr marL="0" indent="0" eaLnBrk="1" fontAlgn="auto" hangingPunct="1">
              <a:spcAft>
                <a:spcPts val="0"/>
              </a:spcAft>
              <a:buFontTx/>
              <a:buNone/>
              <a:defRPr/>
            </a:pPr>
            <a:r>
              <a:rPr lang="en-US" sz="2500" dirty="0">
                <a:solidFill>
                  <a:srgbClr val="800080"/>
                </a:solidFill>
                <a:latin typeface="Book Antiqua" pitchFamily="18" charset="0"/>
              </a:rPr>
              <a:t>Plants compete for space because they need room to grow.  Mary bought a mixture of flower seeds and some potting soil.  Into each of the 5 plastic cups, she placed the same amount of soil.  The following numbers of seeds were placed in each cup: Cup 1 (2 seeds), Cup 2 (4 seeds), Cup 3 (8 seeds), and Cup 4 (16 seeds).  In the last cup she planted 32 seeds.  After 25 days, she determined which set of plants looked best.</a:t>
            </a:r>
          </a:p>
          <a:p>
            <a:pPr marL="0" indent="0" eaLnBrk="1" fontAlgn="auto" hangingPunct="1">
              <a:spcAft>
                <a:spcPts val="0"/>
              </a:spcAft>
              <a:buFontTx/>
              <a:buNone/>
              <a:defRPr/>
            </a:pPr>
            <a:r>
              <a:rPr lang="en-US" sz="2500" dirty="0"/>
              <a:t> </a:t>
            </a:r>
          </a:p>
          <a:p>
            <a:pPr eaLnBrk="1" fontAlgn="auto" hangingPunct="1">
              <a:spcAft>
                <a:spcPts val="0"/>
              </a:spcAft>
              <a:buFont typeface="Wingdings 2"/>
              <a:buChar char=""/>
              <a:defRPr/>
            </a:pPr>
            <a:r>
              <a:rPr lang="en-US" sz="2500" b="1" dirty="0" smtClean="0"/>
              <a:t>Independent </a:t>
            </a:r>
            <a:r>
              <a:rPr lang="en-US" sz="2500" b="1" dirty="0"/>
              <a:t>Variable</a:t>
            </a:r>
            <a:r>
              <a:rPr lang="en-US" sz="2500" b="1" dirty="0" smtClean="0"/>
              <a:t>:</a:t>
            </a:r>
          </a:p>
          <a:p>
            <a:pPr marL="0" indent="0" eaLnBrk="1" fontAlgn="auto" hangingPunct="1">
              <a:spcAft>
                <a:spcPts val="0"/>
              </a:spcAft>
              <a:buFontTx/>
              <a:buNone/>
              <a:defRPr/>
            </a:pPr>
            <a:endParaRPr lang="en-US" sz="2000" b="1" dirty="0"/>
          </a:p>
          <a:p>
            <a:pPr eaLnBrk="1" fontAlgn="auto" hangingPunct="1">
              <a:spcAft>
                <a:spcPts val="0"/>
              </a:spcAft>
              <a:buFont typeface="Wingdings 2"/>
              <a:buChar char=""/>
              <a:defRPr/>
            </a:pPr>
            <a:r>
              <a:rPr lang="en-US" sz="2500" b="1" dirty="0" smtClean="0"/>
              <a:t>Dependent Variable:</a:t>
            </a:r>
          </a:p>
          <a:p>
            <a:pPr marL="0" indent="0" eaLnBrk="1" fontAlgn="auto" hangingPunct="1">
              <a:spcAft>
                <a:spcPts val="0"/>
              </a:spcAft>
              <a:buFontTx/>
              <a:buNone/>
              <a:defRPr/>
            </a:pPr>
            <a:endParaRPr lang="en-US" sz="2000" b="1" dirty="0"/>
          </a:p>
          <a:p>
            <a:pPr eaLnBrk="1" fontAlgn="auto" hangingPunct="1">
              <a:spcAft>
                <a:spcPts val="0"/>
              </a:spcAft>
              <a:buFont typeface="Wingdings 2"/>
              <a:buChar char=""/>
              <a:defRPr/>
            </a:pPr>
            <a:r>
              <a:rPr lang="en-US" sz="2500" b="1" dirty="0" smtClean="0"/>
              <a:t>Constants:</a:t>
            </a:r>
            <a:endParaRPr lang="en-US" sz="2500" b="1" dirty="0"/>
          </a:p>
        </p:txBody>
      </p:sp>
    </p:spTree>
    <p:extLst>
      <p:ext uri="{BB962C8B-B14F-4D97-AF65-F5344CB8AC3E}">
        <p14:creationId xmlns:p14="http://schemas.microsoft.com/office/powerpoint/2010/main" val="2164603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371600" y="381000"/>
            <a:ext cx="6870700" cy="1600200"/>
          </a:xfrm>
        </p:spPr>
        <p:txBody>
          <a:bodyPr/>
          <a:lstStyle/>
          <a:p>
            <a:pPr eaLnBrk="1" fontAlgn="auto" hangingPunct="1">
              <a:spcAft>
                <a:spcPts val="0"/>
              </a:spcAft>
              <a:defRPr/>
            </a:pPr>
            <a:r>
              <a:rPr lang="en-US" altLang="en-US" smtClean="0">
                <a:solidFill>
                  <a:srgbClr val="FF0000"/>
                </a:solidFill>
                <a:latin typeface="Broadway" pitchFamily="82" charset="0"/>
              </a:rPr>
              <a:t>SpongeBob Variables Practice!!!</a:t>
            </a:r>
          </a:p>
        </p:txBody>
      </p:sp>
      <p:pic>
        <p:nvPicPr>
          <p:cNvPr id="54275" name="Picture 2" descr="http://upload.wikimedia.org/wikipedia/en/3/3b/SpongeBob_SquarePants_main_characters.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62200"/>
            <a:ext cx="471487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191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0" y="1219200"/>
            <a:ext cx="8382000" cy="4495800"/>
          </a:xfrm>
        </p:spPr>
        <p:txBody>
          <a:bodyPr>
            <a:normAutofit lnSpcReduction="10000"/>
          </a:bodyPr>
          <a:lstStyle/>
          <a:p>
            <a:pPr eaLnBrk="1" hangingPunct="1">
              <a:lnSpc>
                <a:spcPct val="80000"/>
              </a:lnSpc>
            </a:pPr>
            <a:r>
              <a:rPr lang="en-US" altLang="en-US" sz="2400" b="1" smtClean="0">
                <a:solidFill>
                  <a:srgbClr val="800080"/>
                </a:solidFill>
                <a:latin typeface="Century Gothic" panose="020B0502020202020204" pitchFamily="34" charset="0"/>
              </a:rPr>
              <a:t>There 2 types of questions: CAUSAL &amp; DESCRIPTIVE</a:t>
            </a:r>
          </a:p>
          <a:p>
            <a:pPr eaLnBrk="1" hangingPunct="1">
              <a:lnSpc>
                <a:spcPct val="80000"/>
              </a:lnSpc>
            </a:pPr>
            <a:endParaRPr lang="en-US" altLang="en-US" sz="2400" smtClean="0"/>
          </a:p>
          <a:p>
            <a:pPr eaLnBrk="1" hangingPunct="1">
              <a:lnSpc>
                <a:spcPct val="80000"/>
              </a:lnSpc>
            </a:pPr>
            <a:r>
              <a:rPr lang="en-US" altLang="en-US" sz="2400" u="sng" smtClean="0">
                <a:solidFill>
                  <a:srgbClr val="0070C0"/>
                </a:solidFill>
                <a:latin typeface="Berlin Sans FB Demi" panose="020E0802020502020306" pitchFamily="34" charset="0"/>
              </a:rPr>
              <a:t>CAUSAL:</a:t>
            </a:r>
          </a:p>
          <a:p>
            <a:pPr eaLnBrk="1" hangingPunct="1">
              <a:lnSpc>
                <a:spcPct val="80000"/>
              </a:lnSpc>
              <a:buFontTx/>
              <a:buNone/>
            </a:pPr>
            <a:r>
              <a:rPr lang="en-US" altLang="en-US" sz="2400" smtClean="0"/>
              <a:t>		</a:t>
            </a:r>
            <a:r>
              <a:rPr lang="en-US" altLang="en-US" sz="2400" u="sng" smtClean="0"/>
              <a:t>-questions into the cause(s) or explanation(s)</a:t>
            </a:r>
          </a:p>
          <a:p>
            <a:pPr eaLnBrk="1" hangingPunct="1">
              <a:lnSpc>
                <a:spcPct val="80000"/>
              </a:lnSpc>
              <a:buFontTx/>
              <a:buNone/>
            </a:pPr>
            <a:r>
              <a:rPr lang="en-US" altLang="en-US" sz="2400" smtClean="0"/>
              <a:t>          of a phenomenon by </a:t>
            </a:r>
            <a:r>
              <a:rPr lang="en-US" altLang="en-US" sz="2400" u="sng" smtClean="0"/>
              <a:t>asking “WHY” or “HOW” </a:t>
            </a:r>
          </a:p>
          <a:p>
            <a:pPr eaLnBrk="1" hangingPunct="1">
              <a:lnSpc>
                <a:spcPct val="80000"/>
              </a:lnSpc>
              <a:buFontTx/>
              <a:buNone/>
            </a:pPr>
            <a:r>
              <a:rPr lang="en-US" altLang="en-US" sz="2400" smtClean="0"/>
              <a:t>          </a:t>
            </a:r>
            <a:r>
              <a:rPr lang="en-US" altLang="en-US" sz="2400" u="sng" smtClean="0"/>
              <a:t>something happens </a:t>
            </a:r>
            <a:r>
              <a:rPr lang="en-US" altLang="en-US" sz="2400" smtClean="0"/>
              <a:t>or the way it is.</a:t>
            </a:r>
          </a:p>
          <a:p>
            <a:pPr eaLnBrk="1" hangingPunct="1">
              <a:lnSpc>
                <a:spcPct val="80000"/>
              </a:lnSpc>
              <a:buFontTx/>
              <a:buNone/>
            </a:pPr>
            <a:endParaRPr lang="en-US" altLang="en-US" sz="2400" smtClean="0"/>
          </a:p>
          <a:p>
            <a:pPr eaLnBrk="1" hangingPunct="1">
              <a:lnSpc>
                <a:spcPct val="80000"/>
              </a:lnSpc>
            </a:pPr>
            <a:r>
              <a:rPr lang="en-US" altLang="en-US" sz="2400" u="sng" smtClean="0">
                <a:solidFill>
                  <a:srgbClr val="0070C0"/>
                </a:solidFill>
                <a:latin typeface="Berlin Sans FB Demi" panose="020E0802020502020306" pitchFamily="34" charset="0"/>
              </a:rPr>
              <a:t>DESCRIPTIVE:</a:t>
            </a:r>
          </a:p>
          <a:p>
            <a:pPr eaLnBrk="1" hangingPunct="1">
              <a:lnSpc>
                <a:spcPct val="80000"/>
              </a:lnSpc>
              <a:buFontTx/>
              <a:buNone/>
            </a:pPr>
            <a:r>
              <a:rPr lang="en-US" altLang="en-US" sz="2400" smtClean="0"/>
              <a:t>		-</a:t>
            </a:r>
            <a:r>
              <a:rPr lang="en-US" altLang="en-US" sz="2400" u="sng" smtClean="0"/>
              <a:t>asks “WHAT”, “WHERE”, “WHEN”,</a:t>
            </a:r>
          </a:p>
          <a:p>
            <a:pPr eaLnBrk="1" hangingPunct="1">
              <a:lnSpc>
                <a:spcPct val="80000"/>
              </a:lnSpc>
              <a:buFontTx/>
              <a:buNone/>
            </a:pPr>
            <a:r>
              <a:rPr lang="en-US" altLang="en-US" sz="2400" smtClean="0"/>
              <a:t>           </a:t>
            </a:r>
            <a:r>
              <a:rPr lang="en-US" altLang="en-US" sz="2400" u="sng" smtClean="0"/>
              <a:t>&amp; “WHO” of </a:t>
            </a:r>
            <a:r>
              <a:rPr lang="en-US" altLang="en-US" sz="2400" smtClean="0"/>
              <a:t>some observed object, </a:t>
            </a:r>
            <a:r>
              <a:rPr lang="en-US" altLang="en-US" sz="2400" u="sng" smtClean="0"/>
              <a:t>an event or </a:t>
            </a:r>
          </a:p>
          <a:p>
            <a:pPr eaLnBrk="1" hangingPunct="1">
              <a:lnSpc>
                <a:spcPct val="80000"/>
              </a:lnSpc>
              <a:buFontTx/>
              <a:buNone/>
            </a:pPr>
            <a:r>
              <a:rPr lang="en-US" altLang="en-US" sz="2400" smtClean="0"/>
              <a:t>           </a:t>
            </a:r>
            <a:r>
              <a:rPr lang="en-US" altLang="en-US" sz="2400" u="sng" smtClean="0"/>
              <a:t>situation.</a:t>
            </a:r>
          </a:p>
        </p:txBody>
      </p:sp>
      <p:pic>
        <p:nvPicPr>
          <p:cNvPr id="17411" name="Picture 5" descr="http://www.garylellis.org/wp-content/uploads/2011/04/ques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953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http://collegelifestyles.org/wp-content/uploads/2010/07/ask_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588" y="1614488"/>
            <a:ext cx="1603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32480" y="152400"/>
            <a:ext cx="6179897" cy="769441"/>
          </a:xfrm>
          <a:prstGeom prst="rect">
            <a:avLst/>
          </a:prstGeom>
          <a:noFill/>
        </p:spPr>
        <p:txBody>
          <a:bodyPr wrap="none">
            <a:spAutoFit/>
          </a:bodyPr>
          <a:lstStyle/>
          <a:p>
            <a:pPr algn="ctr">
              <a:defRPr/>
            </a:pPr>
            <a:r>
              <a:rPr lang="en-US" sz="4400" b="1" u="sng"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Causal VS Descriptive</a:t>
            </a:r>
          </a:p>
        </p:txBody>
      </p:sp>
    </p:spTree>
    <p:extLst>
      <p:ext uri="{BB962C8B-B14F-4D97-AF65-F5344CB8AC3E}">
        <p14:creationId xmlns:p14="http://schemas.microsoft.com/office/powerpoint/2010/main" val="4071472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8686800" cy="1219200"/>
          </a:xfrm>
        </p:spPr>
        <p:txBody>
          <a:bodyPr/>
          <a:lstStyle/>
          <a:p>
            <a:pPr eaLnBrk="1" fontAlgn="auto" hangingPunct="1">
              <a:spcAft>
                <a:spcPts val="0"/>
              </a:spcAft>
              <a:defRPr/>
            </a:pPr>
            <a:r>
              <a:rPr lang="en-US" altLang="en-US" sz="3200" smtClean="0">
                <a:solidFill>
                  <a:srgbClr val="0000FF"/>
                </a:solidFill>
                <a:latin typeface="Elephant" pitchFamily="18" charset="0"/>
              </a:rPr>
              <a:t>WHAT TYPES OF QUESTIONS ARE THESE?</a:t>
            </a:r>
          </a:p>
        </p:txBody>
      </p:sp>
      <p:sp>
        <p:nvSpPr>
          <p:cNvPr id="84995" name="Rectangle 3"/>
          <p:cNvSpPr>
            <a:spLocks noGrp="1" noChangeArrowheads="1"/>
          </p:cNvSpPr>
          <p:nvPr>
            <p:ph idx="1"/>
          </p:nvPr>
        </p:nvSpPr>
        <p:spPr>
          <a:xfrm>
            <a:off x="304800" y="1219200"/>
            <a:ext cx="8534400" cy="5410200"/>
          </a:xfrm>
        </p:spPr>
        <p:txBody>
          <a:bodyPr/>
          <a:lstStyle/>
          <a:p>
            <a:pPr eaLnBrk="1" hangingPunct="1"/>
            <a:r>
              <a:rPr lang="en-US" altLang="en-US" smtClean="0"/>
              <a:t>Why is the sky blue?</a:t>
            </a:r>
          </a:p>
          <a:p>
            <a:pPr eaLnBrk="1" hangingPunct="1">
              <a:buFontTx/>
              <a:buNone/>
            </a:pPr>
            <a:r>
              <a:rPr lang="en-US" altLang="en-US" sz="1600" smtClean="0"/>
              <a:t>		</a:t>
            </a:r>
            <a:r>
              <a:rPr lang="en-US" altLang="en-US" sz="1600" smtClean="0">
                <a:solidFill>
                  <a:srgbClr val="FF0000"/>
                </a:solidFill>
                <a:latin typeface="Arial Rounded MT Bold" panose="020F0704030504030204" pitchFamily="34" charset="0"/>
              </a:rPr>
              <a:t>Causal</a:t>
            </a:r>
            <a:endParaRPr lang="en-US" altLang="en-US" sz="1600" smtClean="0">
              <a:solidFill>
                <a:srgbClr val="FF0000"/>
              </a:solidFill>
            </a:endParaRPr>
          </a:p>
          <a:p>
            <a:pPr eaLnBrk="1" hangingPunct="1"/>
            <a:r>
              <a:rPr lang="en-US" altLang="en-US" smtClean="0"/>
              <a:t>Who are my lab partners?</a:t>
            </a:r>
          </a:p>
          <a:p>
            <a:pPr eaLnBrk="1" hangingPunct="1">
              <a:buFontTx/>
              <a:buNone/>
            </a:pPr>
            <a:r>
              <a:rPr lang="en-US" altLang="en-US" sz="1600" smtClean="0">
                <a:solidFill>
                  <a:srgbClr val="FF0000"/>
                </a:solidFill>
              </a:rPr>
              <a:t>		</a:t>
            </a:r>
            <a:r>
              <a:rPr lang="en-US" altLang="en-US" sz="1600" smtClean="0">
                <a:solidFill>
                  <a:srgbClr val="FF0000"/>
                </a:solidFill>
                <a:latin typeface="Arial Rounded MT Bold" panose="020F0704030504030204" pitchFamily="34" charset="0"/>
              </a:rPr>
              <a:t>Descriptive</a:t>
            </a:r>
            <a:endParaRPr lang="en-US" altLang="en-US" sz="1600" smtClean="0">
              <a:solidFill>
                <a:srgbClr val="FF0000"/>
              </a:solidFill>
            </a:endParaRPr>
          </a:p>
          <a:p>
            <a:pPr eaLnBrk="1" hangingPunct="1"/>
            <a:r>
              <a:rPr lang="en-US" altLang="en-US" smtClean="0"/>
              <a:t>What am I going to learn in this class?</a:t>
            </a:r>
          </a:p>
          <a:p>
            <a:pPr eaLnBrk="1" hangingPunct="1">
              <a:buFontTx/>
              <a:buNone/>
            </a:pPr>
            <a:r>
              <a:rPr lang="en-US" altLang="en-US" sz="1600" smtClean="0">
                <a:solidFill>
                  <a:srgbClr val="FF0000"/>
                </a:solidFill>
              </a:rPr>
              <a:t>		</a:t>
            </a:r>
            <a:r>
              <a:rPr lang="en-US" altLang="en-US" sz="1600" smtClean="0">
                <a:solidFill>
                  <a:srgbClr val="FF0000"/>
                </a:solidFill>
                <a:latin typeface="Arial Rounded MT Bold" panose="020F0704030504030204" pitchFamily="34" charset="0"/>
              </a:rPr>
              <a:t>Descriptive</a:t>
            </a:r>
            <a:endParaRPr lang="en-US" altLang="en-US" sz="1600" smtClean="0">
              <a:solidFill>
                <a:srgbClr val="FF0000"/>
              </a:solidFill>
            </a:endParaRPr>
          </a:p>
          <a:p>
            <a:pPr eaLnBrk="1" hangingPunct="1"/>
            <a:r>
              <a:rPr lang="en-US" altLang="en-US" smtClean="0"/>
              <a:t>How does it get so hot in Arizona?</a:t>
            </a:r>
          </a:p>
          <a:p>
            <a:pPr eaLnBrk="1" hangingPunct="1">
              <a:buFontTx/>
              <a:buNone/>
            </a:pPr>
            <a:r>
              <a:rPr lang="en-US" altLang="en-US" sz="1600" smtClean="0">
                <a:solidFill>
                  <a:srgbClr val="FF0000"/>
                </a:solidFill>
              </a:rPr>
              <a:t>		</a:t>
            </a:r>
            <a:r>
              <a:rPr lang="en-US" altLang="en-US" sz="1600" smtClean="0">
                <a:solidFill>
                  <a:srgbClr val="FF0000"/>
                </a:solidFill>
                <a:latin typeface="Arial Rounded MT Bold" panose="020F0704030504030204" pitchFamily="34" charset="0"/>
              </a:rPr>
              <a:t>Causal</a:t>
            </a:r>
            <a:endParaRPr lang="en-US" altLang="en-US" sz="1600" smtClean="0">
              <a:solidFill>
                <a:srgbClr val="FF0000"/>
              </a:solidFill>
            </a:endParaRPr>
          </a:p>
          <a:p>
            <a:pPr eaLnBrk="1" hangingPunct="1"/>
            <a:r>
              <a:rPr lang="en-US" altLang="en-US" smtClean="0"/>
              <a:t>When does school start?</a:t>
            </a:r>
          </a:p>
          <a:p>
            <a:pPr eaLnBrk="1" hangingPunct="1">
              <a:buFontTx/>
              <a:buNone/>
            </a:pPr>
            <a:r>
              <a:rPr lang="en-US" altLang="en-US" sz="1600" smtClean="0">
                <a:solidFill>
                  <a:srgbClr val="FF0000"/>
                </a:solidFill>
              </a:rPr>
              <a:t>		</a:t>
            </a:r>
            <a:r>
              <a:rPr lang="en-US" altLang="en-US" sz="1600" smtClean="0">
                <a:solidFill>
                  <a:srgbClr val="FF0000"/>
                </a:solidFill>
                <a:latin typeface="Arial Rounded MT Bold" panose="020F0704030504030204" pitchFamily="34" charset="0"/>
              </a:rPr>
              <a:t>Descriptive</a:t>
            </a:r>
            <a:endParaRPr lang="en-US" altLang="en-US" sz="1600" smtClean="0">
              <a:solidFill>
                <a:srgbClr val="FF0000"/>
              </a:solidFill>
            </a:endParaRPr>
          </a:p>
          <a:p>
            <a:pPr eaLnBrk="1" hangingPunct="1"/>
            <a:r>
              <a:rPr lang="en-US" altLang="en-US" smtClean="0"/>
              <a:t>Why do dogs bark?</a:t>
            </a:r>
          </a:p>
          <a:p>
            <a:pPr eaLnBrk="1" hangingPunct="1">
              <a:buFontTx/>
              <a:buNone/>
            </a:pPr>
            <a:r>
              <a:rPr lang="en-US" altLang="en-US" sz="1600" smtClean="0">
                <a:solidFill>
                  <a:srgbClr val="FF0000"/>
                </a:solidFill>
              </a:rPr>
              <a:t>		</a:t>
            </a:r>
            <a:r>
              <a:rPr lang="en-US" altLang="en-US" sz="1600" smtClean="0">
                <a:solidFill>
                  <a:srgbClr val="FF0000"/>
                </a:solidFill>
                <a:latin typeface="Arial Rounded MT Bold" panose="020F0704030504030204" pitchFamily="34" charset="0"/>
              </a:rPr>
              <a:t>Causal</a:t>
            </a:r>
            <a:endParaRPr lang="en-US" altLang="en-US" sz="1600" smtClean="0">
              <a:solidFill>
                <a:srgbClr val="FF0000"/>
              </a:solidFill>
            </a:endParaRPr>
          </a:p>
        </p:txBody>
      </p:sp>
    </p:spTree>
    <p:extLst>
      <p:ext uri="{BB962C8B-B14F-4D97-AF65-F5344CB8AC3E}">
        <p14:creationId xmlns:p14="http://schemas.microsoft.com/office/powerpoint/2010/main" val="4118467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499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499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499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4995">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49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0"/>
            <a:ext cx="8686800" cy="1295400"/>
          </a:xfrm>
        </p:spPr>
        <p:txBody>
          <a:bodyPr>
            <a:normAutofit fontScale="90000"/>
          </a:bodyPr>
          <a:lstStyle/>
          <a:p>
            <a:pPr eaLnBrk="1" fontAlgn="auto" hangingPunct="1">
              <a:spcAft>
                <a:spcPts val="0"/>
              </a:spcAft>
              <a:defRPr/>
            </a:pPr>
            <a:r>
              <a:rPr lang="en-US" altLang="en-US" u="sng" smtClean="0">
                <a:solidFill>
                  <a:srgbClr val="FF0000"/>
                </a:solidFill>
                <a:latin typeface="Elephant" pitchFamily="18" charset="0"/>
              </a:rPr>
              <a:t>WORKING THE WASHING MACHINE</a:t>
            </a:r>
          </a:p>
        </p:txBody>
      </p:sp>
      <p:sp>
        <p:nvSpPr>
          <p:cNvPr id="18435" name="Rectangle 3"/>
          <p:cNvSpPr>
            <a:spLocks noGrp="1" noChangeArrowheads="1"/>
          </p:cNvSpPr>
          <p:nvPr>
            <p:ph idx="1"/>
          </p:nvPr>
        </p:nvSpPr>
        <p:spPr>
          <a:xfrm>
            <a:off x="304800" y="1524000"/>
            <a:ext cx="5867400" cy="5257800"/>
          </a:xfrm>
        </p:spPr>
        <p:txBody>
          <a:bodyPr>
            <a:normAutofit/>
          </a:bodyPr>
          <a:lstStyle/>
          <a:p>
            <a:pPr eaLnBrk="1" fontAlgn="auto" hangingPunct="1">
              <a:spcAft>
                <a:spcPts val="0"/>
              </a:spcAft>
              <a:buFont typeface="Wingdings 2"/>
              <a:buChar char=""/>
              <a:defRPr/>
            </a:pPr>
            <a:r>
              <a:rPr lang="en-US" sz="2800" dirty="0" smtClean="0">
                <a:latin typeface="Arial Rounded MT Bold" pitchFamily="34" charset="0"/>
              </a:rPr>
              <a:t>It’s time for you to do a load of laundry.</a:t>
            </a:r>
          </a:p>
          <a:p>
            <a:pPr eaLnBrk="1" fontAlgn="auto" hangingPunct="1">
              <a:spcAft>
                <a:spcPts val="0"/>
              </a:spcAft>
              <a:buFontTx/>
              <a:buNone/>
              <a:defRPr/>
            </a:pPr>
            <a:endParaRPr lang="en-US" sz="2800" dirty="0" smtClean="0">
              <a:latin typeface="Arial Rounded MT Bold" pitchFamily="34" charset="0"/>
            </a:endParaRPr>
          </a:p>
          <a:p>
            <a:pPr eaLnBrk="1" fontAlgn="auto" hangingPunct="1">
              <a:spcAft>
                <a:spcPts val="0"/>
              </a:spcAft>
              <a:buFont typeface="Wingdings 2"/>
              <a:buChar char=""/>
              <a:defRPr/>
            </a:pPr>
            <a:r>
              <a:rPr lang="en-US" sz="2800" u="sng" dirty="0" smtClean="0">
                <a:latin typeface="Arial Rounded MT Bold" pitchFamily="34" charset="0"/>
              </a:rPr>
              <a:t>You go to start the washing machine, but nothing happens </a:t>
            </a:r>
            <a:r>
              <a:rPr lang="en-US" sz="2800" u="sng" dirty="0" smtClean="0">
                <a:latin typeface="Arial Rounded MT Bold" pitchFamily="34" charset="0"/>
                <a:sym typeface="Wingdings" pitchFamily="2" charset="2"/>
              </a:rPr>
              <a:t></a:t>
            </a:r>
            <a:endParaRPr lang="en-US" sz="2800" u="sng" dirty="0" smtClean="0">
              <a:latin typeface="Arial Rounded MT Bold" pitchFamily="34" charset="0"/>
            </a:endParaRPr>
          </a:p>
          <a:p>
            <a:pPr marL="0" indent="0" eaLnBrk="1" fontAlgn="auto" hangingPunct="1">
              <a:spcAft>
                <a:spcPts val="0"/>
              </a:spcAft>
              <a:buFontTx/>
              <a:buNone/>
              <a:defRPr/>
            </a:pPr>
            <a:endParaRPr lang="en-US" sz="1500" u="sng" dirty="0" smtClean="0">
              <a:solidFill>
                <a:srgbClr val="800080"/>
              </a:solidFill>
              <a:latin typeface="Britannic Bold" pitchFamily="34" charset="0"/>
            </a:endParaRPr>
          </a:p>
          <a:p>
            <a:pPr eaLnBrk="1" fontAlgn="auto" hangingPunct="1">
              <a:spcAft>
                <a:spcPts val="0"/>
              </a:spcAft>
              <a:buFontTx/>
              <a:buNone/>
              <a:defRPr/>
            </a:pPr>
            <a:r>
              <a:rPr lang="en-US" sz="2800" dirty="0" smtClean="0">
                <a:solidFill>
                  <a:srgbClr val="800080"/>
                </a:solidFill>
                <a:latin typeface="Britannic Bold" pitchFamily="34" charset="0"/>
              </a:rPr>
              <a:t>Come up with a causal question &amp;</a:t>
            </a:r>
          </a:p>
          <a:p>
            <a:pPr eaLnBrk="1" fontAlgn="auto" hangingPunct="1">
              <a:spcAft>
                <a:spcPts val="0"/>
              </a:spcAft>
              <a:buFontTx/>
              <a:buNone/>
              <a:defRPr/>
            </a:pPr>
            <a:r>
              <a:rPr lang="en-US" sz="2800" dirty="0">
                <a:solidFill>
                  <a:srgbClr val="800080"/>
                </a:solidFill>
                <a:latin typeface="Britannic Bold" pitchFamily="34" charset="0"/>
              </a:rPr>
              <a:t>a</a:t>
            </a:r>
            <a:r>
              <a:rPr lang="en-US" sz="2800" dirty="0" smtClean="0">
                <a:solidFill>
                  <a:srgbClr val="800080"/>
                </a:solidFill>
                <a:latin typeface="Britannic Bold" pitchFamily="34" charset="0"/>
              </a:rPr>
              <a:t> descriptive question: </a:t>
            </a:r>
          </a:p>
          <a:p>
            <a:pPr marL="514350" indent="-514350" eaLnBrk="1" fontAlgn="auto" hangingPunct="1">
              <a:spcAft>
                <a:spcPts val="0"/>
              </a:spcAft>
              <a:buFontTx/>
              <a:buAutoNum type="arabicPeriod"/>
              <a:defRPr/>
            </a:pPr>
            <a:r>
              <a:rPr lang="en-US" sz="2800" u="sng" dirty="0" smtClean="0">
                <a:solidFill>
                  <a:srgbClr val="0000FF"/>
                </a:solidFill>
                <a:latin typeface="Bell MT" pitchFamily="18" charset="0"/>
              </a:rPr>
              <a:t>Causal:</a:t>
            </a:r>
          </a:p>
          <a:p>
            <a:pPr marL="514350" indent="-514350" eaLnBrk="1" fontAlgn="auto" hangingPunct="1">
              <a:spcAft>
                <a:spcPts val="0"/>
              </a:spcAft>
              <a:buFontTx/>
              <a:buAutoNum type="arabicPeriod"/>
              <a:defRPr/>
            </a:pPr>
            <a:r>
              <a:rPr lang="en-US" sz="2800" u="sng" dirty="0" smtClean="0">
                <a:solidFill>
                  <a:srgbClr val="0000FF"/>
                </a:solidFill>
                <a:latin typeface="Bell MT" pitchFamily="18" charset="0"/>
              </a:rPr>
              <a:t>Descriptive: </a:t>
            </a:r>
          </a:p>
        </p:txBody>
      </p:sp>
      <p:pic>
        <p:nvPicPr>
          <p:cNvPr id="20484" name="Picture 5" descr="http://www.clipartreview.com/_images_300/Suds_overflowing_a_green_washing_machine_100429-171406-805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26638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33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a:off x="533400" y="1981200"/>
            <a:ext cx="8167688" cy="685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defRPr/>
            </a:pPr>
            <a:r>
              <a:rPr lang="en-US" sz="3600" u="sng" kern="10" dirty="0">
                <a:ln w="9525">
                  <a:round/>
                  <a:headEnd/>
                  <a:tailEnd/>
                </a:ln>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1"/>
                </a:gradFill>
                <a:latin typeface="Arial Black"/>
              </a:rPr>
              <a:t>WHY WON'T THE WASHER START?</a:t>
            </a:r>
          </a:p>
        </p:txBody>
      </p:sp>
      <p:pic>
        <p:nvPicPr>
          <p:cNvPr id="21507" name="Picture 4" descr="water_cartoonladywa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810000"/>
            <a:ext cx="26638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329" y="685800"/>
            <a:ext cx="7595349" cy="1754326"/>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Causal &amp; Descriptive</a:t>
            </a:r>
          </a:p>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Practice worksheet! </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sym typeface="Wingdings" pitchFamily="2" charset="2"/>
              </a:rPr>
              <a:t></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2531" name="Picture 2" descr="http://sd.keepcalm-o-matic.co.uk/i/-a-fine-day-for-scie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28194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2"/>
          <p:cNvSpPr txBox="1">
            <a:spLocks noChangeArrowheads="1"/>
          </p:cNvSpPr>
          <p:nvPr/>
        </p:nvSpPr>
        <p:spPr bwMode="auto">
          <a:xfrm>
            <a:off x="0" y="647700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a:spcBef>
                <a:spcPct val="0"/>
              </a:spcBef>
              <a:buClrTx/>
              <a:buSzTx/>
              <a:buFontTx/>
              <a:buNone/>
            </a:pPr>
            <a:r>
              <a:rPr lang="en-US" altLang="en-US" sz="1800">
                <a:solidFill>
                  <a:schemeClr val="tx1"/>
                </a:solidFill>
                <a:latin typeface="Comic Sans MS" panose="030F0702030302020204" pitchFamily="66" charset="0"/>
              </a:rPr>
              <a:t>Attach into sci. ntbk</a:t>
            </a:r>
          </a:p>
        </p:txBody>
      </p:sp>
    </p:spTree>
    <p:extLst>
      <p:ext uri="{BB962C8B-B14F-4D97-AF65-F5344CB8AC3E}">
        <p14:creationId xmlns:p14="http://schemas.microsoft.com/office/powerpoint/2010/main" val="327294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1447800" y="457200"/>
            <a:ext cx="6096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panose="020B0806030902050204" pitchFamily="34" charset="0"/>
              </a:rPr>
              <a:t>Now come up with </a:t>
            </a:r>
          </a:p>
        </p:txBody>
      </p:sp>
      <p:sp>
        <p:nvSpPr>
          <p:cNvPr id="20483" name="WordArt 3"/>
          <p:cNvSpPr>
            <a:spLocks noChangeArrowheads="1" noChangeShapeType="1" noTextEdit="1"/>
          </p:cNvSpPr>
          <p:nvPr/>
        </p:nvSpPr>
        <p:spPr bwMode="auto">
          <a:xfrm>
            <a:off x="381000" y="3733800"/>
            <a:ext cx="8305800" cy="1371600"/>
          </a:xfrm>
          <a:prstGeom prst="rect">
            <a:avLst/>
          </a:prstGeom>
        </p:spPr>
        <p:txBody>
          <a:bodyPr wrap="none" fromWordArt="1">
            <a:prstTxWarp prst="textPlain">
              <a:avLst>
                <a:gd name="adj" fmla="val 50000"/>
              </a:avLst>
            </a:prstTxWarp>
          </a:bodyPr>
          <a:lstStyle/>
          <a:p>
            <a:pPr algn="ctr">
              <a:defRPr/>
            </a:pPr>
            <a:r>
              <a:rPr lang="en-US" sz="3600" u="sng"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reasons why it won't start</a:t>
            </a:r>
          </a:p>
        </p:txBody>
      </p:sp>
      <p:sp>
        <p:nvSpPr>
          <p:cNvPr id="20484" name="WordArt 4"/>
          <p:cNvSpPr>
            <a:spLocks noChangeArrowheads="1" noChangeShapeType="1" noTextEdit="1"/>
          </p:cNvSpPr>
          <p:nvPr/>
        </p:nvSpPr>
        <p:spPr bwMode="auto">
          <a:xfrm>
            <a:off x="1600200" y="2133600"/>
            <a:ext cx="5562600" cy="1143000"/>
          </a:xfrm>
          <a:prstGeom prst="rect">
            <a:avLst/>
          </a:prstGeom>
        </p:spPr>
        <p:txBody>
          <a:bodyPr wrap="none" fromWordArt="1">
            <a:prstTxWarp prst="textWave1">
              <a:avLst>
                <a:gd name="adj1" fmla="val 13005"/>
                <a:gd name="adj2" fmla="val 0"/>
              </a:avLst>
            </a:prstTxWarp>
          </a:bodyPr>
          <a:lstStyle/>
          <a:p>
            <a:pPr algn="ctr">
              <a:defRPr/>
            </a:pPr>
            <a:r>
              <a:rPr lang="en-US" sz="3600" b="1" u="sng" kern="10" dirty="0">
                <a:ln w="9525">
                  <a:noFill/>
                  <a:round/>
                  <a:headEnd/>
                  <a:tailEnd/>
                </a:ln>
                <a:gradFill rotWithShape="1">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POSSIBLE</a:t>
            </a:r>
          </a:p>
        </p:txBody>
      </p:sp>
    </p:spTree>
    <p:extLst>
      <p:ext uri="{BB962C8B-B14F-4D97-AF65-F5344CB8AC3E}">
        <p14:creationId xmlns:p14="http://schemas.microsoft.com/office/powerpoint/2010/main" val="2597620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WordArt 2"/>
          <p:cNvSpPr>
            <a:spLocks noChangeArrowheads="1" noChangeShapeType="1" noTextEdit="1"/>
          </p:cNvSpPr>
          <p:nvPr/>
        </p:nvSpPr>
        <p:spPr bwMode="auto">
          <a:xfrm>
            <a:off x="457200" y="838200"/>
            <a:ext cx="4419600" cy="762000"/>
          </a:xfrm>
          <a:prstGeom prst="rect">
            <a:avLst/>
          </a:prstGeom>
        </p:spPr>
        <p:txBody>
          <a:bodyPr wrap="none" fromWordArt="1">
            <a:prstTxWarp prst="textPlain">
              <a:avLst>
                <a:gd name="adj" fmla="val 50000"/>
              </a:avLst>
            </a:prstTxWarp>
          </a:bodyPr>
          <a:lstStyle/>
          <a:p>
            <a:pPr algn="ctr">
              <a:defRPr/>
            </a:pPr>
            <a:r>
              <a:rPr lang="en-US" sz="3600" u="sng" kern="10" dirty="0">
                <a:ln w="19050">
                  <a:solidFill>
                    <a:srgbClr val="99CCFF"/>
                  </a:solidFill>
                  <a:round/>
                  <a:headEnd/>
                  <a:tailEnd/>
                </a:ln>
                <a:solidFill>
                  <a:srgbClr val="0066CC"/>
                </a:solidFill>
                <a:effectLst>
                  <a:outerShdw dist="35921" dir="2700000" algn="ctr" rotWithShape="0">
                    <a:srgbClr val="990000"/>
                  </a:outerShdw>
                </a:effectLst>
                <a:latin typeface="Impact"/>
              </a:rPr>
              <a:t>it's not plugged in</a:t>
            </a:r>
          </a:p>
        </p:txBody>
      </p:sp>
      <p:sp>
        <p:nvSpPr>
          <p:cNvPr id="89091" name="WordArt 3"/>
          <p:cNvSpPr>
            <a:spLocks noChangeArrowheads="1" noChangeShapeType="1" noTextEdit="1"/>
          </p:cNvSpPr>
          <p:nvPr/>
        </p:nvSpPr>
        <p:spPr bwMode="auto">
          <a:xfrm>
            <a:off x="381000" y="3124200"/>
            <a:ext cx="6353175" cy="647700"/>
          </a:xfrm>
          <a:prstGeom prst="rect">
            <a:avLst/>
          </a:prstGeom>
        </p:spPr>
        <p:txBody>
          <a:bodyPr wrap="none" fromWordArt="1">
            <a:prstTxWarp prst="textPlain">
              <a:avLst>
                <a:gd name="adj" fmla="val 50000"/>
              </a:avLst>
            </a:prstTxWarp>
          </a:bodyPr>
          <a:lstStyle/>
          <a:p>
            <a:pPr algn="ctr">
              <a:defRPr/>
            </a:pPr>
            <a:r>
              <a:rPr lang="en-US" sz="3600" u="sng"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the circuit breaker is out</a:t>
            </a:r>
          </a:p>
        </p:txBody>
      </p:sp>
      <p:sp>
        <p:nvSpPr>
          <p:cNvPr id="89092" name="WordArt 4"/>
          <p:cNvSpPr>
            <a:spLocks noChangeArrowheads="1" noChangeShapeType="1" noTextEdit="1"/>
          </p:cNvSpPr>
          <p:nvPr/>
        </p:nvSpPr>
        <p:spPr bwMode="auto">
          <a:xfrm>
            <a:off x="381000" y="5257800"/>
            <a:ext cx="5029200" cy="914400"/>
          </a:xfrm>
          <a:prstGeom prst="rect">
            <a:avLst/>
          </a:prstGeom>
        </p:spPr>
        <p:txBody>
          <a:bodyPr wrap="none" fromWordArt="1">
            <a:prstTxWarp prst="textPlain">
              <a:avLst>
                <a:gd name="adj" fmla="val 50000"/>
              </a:avLst>
            </a:prstTxWarp>
          </a:bodyPr>
          <a:lstStyle/>
          <a:p>
            <a:pPr algn="ctr">
              <a:defRPr/>
            </a:pPr>
            <a:r>
              <a:rPr lang="en-US" sz="3600" b="1" u="sng" kern="10" dirty="0">
                <a:ln w="9525">
                  <a:noFill/>
                  <a:round/>
                  <a:headEnd/>
                  <a:tailEnd/>
                </a:ln>
                <a:solidFill>
                  <a:srgbClr val="336699"/>
                </a:solidFill>
                <a:effectLst>
                  <a:outerShdw dist="45791" dir="2021404" algn="ctr" rotWithShape="0">
                    <a:srgbClr val="C0C0C0"/>
                  </a:outerShdw>
                </a:effectLst>
                <a:latin typeface="Times New Roman"/>
                <a:cs typeface="Times New Roman"/>
              </a:rPr>
              <a:t>there is a wire loose</a:t>
            </a:r>
          </a:p>
        </p:txBody>
      </p:sp>
      <p:pic>
        <p:nvPicPr>
          <p:cNvPr id="21510" name="Picture 6" descr="http://www.sysfix.co.uk/images/wordpress/uploads/2012/02/unplu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1000"/>
            <a:ext cx="15335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http://images.reachsite.com/c626c6da-e0d1-4d80-9f9a-9c991c658dc8/media/461892/medium/461892.PNG?g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209800"/>
            <a:ext cx="14652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http://i.istockimg.com/file_thumbview_approve/5283338/2/stock-photo-5283338-loose-w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105400"/>
            <a:ext cx="22891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795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blinds(horizontal)">
                                      <p:cBhvr>
                                        <p:cTn id="7" dur="500"/>
                                        <p:tgtEl>
                                          <p:spTgt spid="890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linds(horizontal)">
                                      <p:cBhvr>
                                        <p:cTn id="12" dur="500"/>
                                        <p:tgtEl>
                                          <p:spTgt spid="215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89091"/>
                                        </p:tgtEl>
                                        <p:attrNameLst>
                                          <p:attrName>style.visibility</p:attrName>
                                        </p:attrNameLst>
                                      </p:cBhvr>
                                      <p:to>
                                        <p:strVal val="visible"/>
                                      </p:to>
                                    </p:set>
                                    <p:animEffect transition="in" filter="box(in)">
                                      <p:cBhvr>
                                        <p:cTn id="17" dur="500"/>
                                        <p:tgtEl>
                                          <p:spTgt spid="890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blinds(horizontal)">
                                      <p:cBhvr>
                                        <p:cTn id="22" dur="500"/>
                                        <p:tgtEl>
                                          <p:spTgt spid="21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89092"/>
                                        </p:tgtEl>
                                        <p:attrNameLst>
                                          <p:attrName>style.visibility</p:attrName>
                                        </p:attrNameLst>
                                      </p:cBhvr>
                                      <p:to>
                                        <p:strVal val="visible"/>
                                      </p:to>
                                    </p:set>
                                    <p:animEffect transition="in" filter="slide(fromBottom)">
                                      <p:cBhvr>
                                        <p:cTn id="27" dur="500"/>
                                        <p:tgtEl>
                                          <p:spTgt spid="890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1514"/>
                                        </p:tgtEl>
                                        <p:attrNameLst>
                                          <p:attrName>style.visibility</p:attrName>
                                        </p:attrNameLst>
                                      </p:cBhvr>
                                      <p:to>
                                        <p:strVal val="visible"/>
                                      </p:to>
                                    </p:set>
                                    <p:animEffect transition="in" filter="blinds(horizontal)">
                                      <p:cBhvr>
                                        <p:cTn id="3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1244</Words>
  <Application>Microsoft Office PowerPoint</Application>
  <PresentationFormat>On-screen Show (4:3)</PresentationFormat>
  <Paragraphs>196</Paragraphs>
  <Slides>28</Slides>
  <Notes>10</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28</vt:i4>
      </vt:variant>
    </vt:vector>
  </HeadingPairs>
  <TitlesOfParts>
    <vt:vector size="54" baseType="lpstr">
      <vt:lpstr>Arial Unicode MS</vt:lpstr>
      <vt:lpstr>Arial</vt:lpstr>
      <vt:lpstr>Arial Black</vt:lpstr>
      <vt:lpstr>Arial Rounded MT Bold</vt:lpstr>
      <vt:lpstr>Bauhaus 93</vt:lpstr>
      <vt:lpstr>Bell MT</vt:lpstr>
      <vt:lpstr>Berlin Sans FB Demi</vt:lpstr>
      <vt:lpstr>Book Antiqua</vt:lpstr>
      <vt:lpstr>Britannic Bold</vt:lpstr>
      <vt:lpstr>Broadway</vt:lpstr>
      <vt:lpstr>Calibri</vt:lpstr>
      <vt:lpstr>Calibri Light</vt:lpstr>
      <vt:lpstr>Century Gothic</vt:lpstr>
      <vt:lpstr>Comic Sans MS</vt:lpstr>
      <vt:lpstr>Cooper Black</vt:lpstr>
      <vt:lpstr>Elephant</vt:lpstr>
      <vt:lpstr>Gill Sans Ultra Bold</vt:lpstr>
      <vt:lpstr>Goudy Stout</vt:lpstr>
      <vt:lpstr>Impact</vt:lpstr>
      <vt:lpstr>Rockwell</vt:lpstr>
      <vt:lpstr>Rockwell Condensed</vt:lpstr>
      <vt:lpstr>Showcard Gothic</vt:lpstr>
      <vt:lpstr>Times New Roman</vt:lpstr>
      <vt:lpstr>Wingdings</vt:lpstr>
      <vt:lpstr>Wingdings 2</vt:lpstr>
      <vt:lpstr>Office Theme</vt:lpstr>
      <vt:lpstr>Scientific Method</vt:lpstr>
      <vt:lpstr>PowerPoint Presentation</vt:lpstr>
      <vt:lpstr>PowerPoint Presentation</vt:lpstr>
      <vt:lpstr>WHAT TYPES OF QUESTIONS ARE THESE?</vt:lpstr>
      <vt:lpstr>WORKING THE WASHING MACHINE</vt:lpstr>
      <vt:lpstr>PowerPoint Presentation</vt:lpstr>
      <vt:lpstr>PowerPoint Presentation</vt:lpstr>
      <vt:lpstr>PowerPoint Presentation</vt:lpstr>
      <vt:lpstr>PowerPoint Presentation</vt:lpstr>
      <vt:lpstr>Those possible explanations were….</vt:lpstr>
      <vt:lpstr>WRITING HYPOTHESES</vt:lpstr>
      <vt:lpstr>PowerPoint Presentation</vt:lpstr>
      <vt:lpstr>PowerPoint Presentation</vt:lpstr>
      <vt:lpstr>Let’s practice making a CLAIM</vt:lpstr>
      <vt:lpstr>Let’s practice making a CLAIM</vt:lpstr>
      <vt:lpstr>Claims Practice Worksheet</vt:lpstr>
      <vt:lpstr>Let’s make a foldable!</vt:lpstr>
      <vt:lpstr>Experiment Variables</vt:lpstr>
      <vt:lpstr>1. INDEPENDENT VARIABLE (IV)</vt:lpstr>
      <vt:lpstr>2. Dependent Variable: (DV)</vt:lpstr>
      <vt:lpstr>PowerPoint Presentation</vt:lpstr>
      <vt:lpstr>PowerPoint Presentation</vt:lpstr>
      <vt:lpstr>3. CONSTANTS</vt:lpstr>
      <vt:lpstr>Identifying Variables- Practice</vt:lpstr>
      <vt:lpstr>4. CONTROL GROUP</vt:lpstr>
      <vt:lpstr>PowerPoint Presentation</vt:lpstr>
      <vt:lpstr>PowerPoint Presentation</vt:lpstr>
      <vt:lpstr>SpongeBob Variables Practice!!!</vt:lpstr>
    </vt:vector>
  </TitlesOfParts>
  <Company>Chandler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Andrews, Amalia</dc:creator>
  <cp:lastModifiedBy>Andrews, Amalia</cp:lastModifiedBy>
  <cp:revision>2</cp:revision>
  <dcterms:created xsi:type="dcterms:W3CDTF">2015-07-23T23:01:52Z</dcterms:created>
  <dcterms:modified xsi:type="dcterms:W3CDTF">2016-08-11T20:38:31Z</dcterms:modified>
</cp:coreProperties>
</file>